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5" r:id="rId2"/>
    <p:sldMasterId id="2147483698" r:id="rId3"/>
    <p:sldMasterId id="2147483711" r:id="rId4"/>
  </p:sldMasterIdLst>
  <p:notesMasterIdLst>
    <p:notesMasterId r:id="rId33"/>
  </p:notesMasterIdLst>
  <p:handoutMasterIdLst>
    <p:handoutMasterId r:id="rId34"/>
  </p:handoutMasterIdLst>
  <p:sldIdLst>
    <p:sldId id="256" r:id="rId5"/>
    <p:sldId id="887" r:id="rId6"/>
    <p:sldId id="889" r:id="rId7"/>
    <p:sldId id="888" r:id="rId8"/>
    <p:sldId id="826" r:id="rId9"/>
    <p:sldId id="263" r:id="rId10"/>
    <p:sldId id="875" r:id="rId11"/>
    <p:sldId id="304" r:id="rId12"/>
    <p:sldId id="864" r:id="rId13"/>
    <p:sldId id="865" r:id="rId14"/>
    <p:sldId id="866" r:id="rId15"/>
    <p:sldId id="870" r:id="rId16"/>
    <p:sldId id="797" r:id="rId17"/>
    <p:sldId id="876" r:id="rId18"/>
    <p:sldId id="871" r:id="rId19"/>
    <p:sldId id="326" r:id="rId20"/>
    <p:sldId id="880" r:id="rId21"/>
    <p:sldId id="890" r:id="rId22"/>
    <p:sldId id="881" r:id="rId23"/>
    <p:sldId id="882" r:id="rId24"/>
    <p:sldId id="261" r:id="rId25"/>
    <p:sldId id="878" r:id="rId26"/>
    <p:sldId id="877" r:id="rId27"/>
    <p:sldId id="799" r:id="rId28"/>
    <p:sldId id="886" r:id="rId29"/>
    <p:sldId id="884" r:id="rId30"/>
    <p:sldId id="885" r:id="rId31"/>
    <p:sldId id="883"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97" autoAdjust="0"/>
    <p:restoredTop sz="99511" autoAdjust="0"/>
  </p:normalViewPr>
  <p:slideViewPr>
    <p:cSldViewPr snapToGrid="0" snapToObjects="1">
      <p:cViewPr varScale="1">
        <p:scale>
          <a:sx n="110" d="100"/>
          <a:sy n="110" d="100"/>
        </p:scale>
        <p:origin x="1400" y="168"/>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329364-0D64-C045-8D03-C0646F1152F9}" type="datetimeFigureOut">
              <a:rPr lang="en-US" smtClean="0"/>
              <a:pPr/>
              <a:t>11/27/23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EBA5F77-7774-2A40-8E47-F95FE4D3A9B1}" type="slidenum">
              <a:rPr lang="en-US" smtClean="0"/>
              <a:pPr/>
              <a:t>‹#›</a:t>
            </a:fld>
            <a:endParaRPr lang="en-US"/>
          </a:p>
        </p:txBody>
      </p:sp>
    </p:spTree>
    <p:extLst>
      <p:ext uri="{BB962C8B-B14F-4D97-AF65-F5344CB8AC3E}">
        <p14:creationId xmlns:p14="http://schemas.microsoft.com/office/powerpoint/2010/main" val="2196719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1D1956-76FE-3C4C-BEBE-1F909F201A6E}" type="datetimeFigureOut">
              <a:rPr lang="en-US" smtClean="0"/>
              <a:pPr/>
              <a:t>11/27/23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A0CDCA-1C9D-954B-844F-2C8A40CDB7EC}" type="slidenum">
              <a:rPr lang="en-US" smtClean="0"/>
              <a:pPr/>
              <a:t>‹#›</a:t>
            </a:fld>
            <a:endParaRPr lang="en-US"/>
          </a:p>
        </p:txBody>
      </p:sp>
    </p:spTree>
    <p:extLst>
      <p:ext uri="{BB962C8B-B14F-4D97-AF65-F5344CB8AC3E}">
        <p14:creationId xmlns:p14="http://schemas.microsoft.com/office/powerpoint/2010/main" val="29058151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 Target="../slides/slide20.xml"/><Relationship Id="rId4"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slide" Target="../slides/slide21.xml"/><Relationship Id="rId4"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 Target="../slides/slide22.xml"/><Relationship Id="rId4"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slide" Target="../slides/slide23.xml"/><Relationship Id="rId4"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FA0CDCA-1C9D-954B-844F-2C8A40CDB7EC}"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BCA4493B-2D8B-554B-8BC0-EF7ABA0B7243}"/>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6E7230B6-3896-414D-B21F-457F593E8DF4}"/>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86F322CD-8F4F-BA4D-A6BF-910ED0EEF618}"/>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pPr marL="0" marR="0" lvl="0" indent="0" algn="r" defTabSz="914400" rtl="0" eaLnBrk="1" fontAlgn="base" latinLnBrk="0" hangingPunct="1">
              <a:lnSpc>
                <a:spcPct val="100000"/>
              </a:lnSpc>
              <a:spcBef>
                <a:spcPct val="0"/>
              </a:spcBef>
              <a:spcAft>
                <a:spcPct val="0"/>
              </a:spcAft>
              <a:buClrTx/>
              <a:buSzTx/>
              <a:buFontTx/>
              <a:buNone/>
              <a:tabLst/>
              <a:defRPr/>
            </a:pPr>
            <a:fld id="{26BB1B18-C267-4342-BB06-334FAD413B6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Tree>
    <p:extLst>
      <p:ext uri="{BB962C8B-B14F-4D97-AF65-F5344CB8AC3E}">
        <p14:creationId xmlns:p14="http://schemas.microsoft.com/office/powerpoint/2010/main" val="3313081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B0B191F4-6D01-C646-800C-122F605FFF8D}"/>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1DB00579-8AB8-ED42-8B93-994BA53F4B28}"/>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4AC8C3D2-ABB6-9F4E-AF10-775E5E284814}"/>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pPr marL="0" marR="0" lvl="0" indent="0" algn="r" defTabSz="914400" rtl="0" eaLnBrk="1" fontAlgn="base" latinLnBrk="0" hangingPunct="1">
              <a:lnSpc>
                <a:spcPct val="100000"/>
              </a:lnSpc>
              <a:spcBef>
                <a:spcPct val="0"/>
              </a:spcBef>
              <a:spcAft>
                <a:spcPct val="0"/>
              </a:spcAft>
              <a:buClrTx/>
              <a:buSzTx/>
              <a:buFontTx/>
              <a:buNone/>
              <a:tabLst/>
              <a:defRPr/>
            </a:pPr>
            <a:fld id="{E76F388C-39A9-0E4F-8894-BB4DB93DB29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Tree>
    <p:extLst>
      <p:ext uri="{BB962C8B-B14F-4D97-AF65-F5344CB8AC3E}">
        <p14:creationId xmlns:p14="http://schemas.microsoft.com/office/powerpoint/2010/main" val="4044518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EDD4CDCA-AE0A-144C-ADE0-E4A9AA8F0C9A}"/>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561B0259-1B74-D14A-A14B-6A84E815F7C5}"/>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053F7598-EDE2-FC45-8C09-60896E7960EC}"/>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pPr marL="0" marR="0" lvl="0" indent="0" algn="r" defTabSz="457200" rtl="0" eaLnBrk="1" fontAlgn="auto" latinLnBrk="0" hangingPunct="1">
              <a:lnSpc>
                <a:spcPct val="100000"/>
              </a:lnSpc>
              <a:spcBef>
                <a:spcPts val="0"/>
              </a:spcBef>
              <a:spcAft>
                <a:spcPts val="0"/>
              </a:spcAft>
              <a:buClrTx/>
              <a:buSzTx/>
              <a:buFontTx/>
              <a:buNone/>
              <a:tabLst/>
              <a:defRPr/>
            </a:pPr>
            <a:fld id="{E1741084-EB55-8143-951D-FB392DB2BB03}" type="slidenum">
              <a:rPr kumimoji="0" lang="en-US" alt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0077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EC3D9E1E-6EA5-2A4A-BE5D-1F96BB68885E}"/>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1A5A1EA6-430F-9B46-91E7-D11079691FCA}"/>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943B0D51-53B9-2342-9852-0C7B313E98E3}"/>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pPr marL="0" marR="0" lvl="0" indent="0" algn="r" defTabSz="457200" rtl="0" eaLnBrk="1" fontAlgn="auto" latinLnBrk="0" hangingPunct="1">
              <a:lnSpc>
                <a:spcPct val="100000"/>
              </a:lnSpc>
              <a:spcBef>
                <a:spcPts val="0"/>
              </a:spcBef>
              <a:spcAft>
                <a:spcPts val="0"/>
              </a:spcAft>
              <a:buClrTx/>
              <a:buSzTx/>
              <a:buFontTx/>
              <a:buNone/>
              <a:tabLst/>
              <a:defRPr/>
            </a:pPr>
            <a:fld id="{CCFC7D44-7B92-A341-9EA3-5F94F770C712}" type="slidenum">
              <a:rPr kumimoji="0" lang="en-US" alt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0094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a:solidFill>
                  <a:schemeClr val="tx1"/>
                </a:solidFill>
                <a:latin typeface="+mn-lt"/>
                <a:ea typeface="+mn-ea"/>
                <a:cs typeface="+mn-cs"/>
              </a:rPr>
              <a:t>\frac {D\zeta_{abs}} {Dt} \simeq 0</a:t>
            </a:r>
          </a:p>
          <a:p>
            <a:r>
              <a:rPr lang="en-US" sz="1200" kern="1200">
                <a:solidFill>
                  <a:schemeClr val="tx1"/>
                </a:solidFill>
                <a:latin typeface="+mn-lt"/>
                <a:ea typeface="+mn-ea"/>
                <a:cs typeface="+mn-cs"/>
              </a:rPr>
              <a:t>\frac {\partial \zeta_{abs}} {\partial t} \simeq -\vec V \cdot \vec \nabla_p \zeta_{abs} - \omega \frac {\partial \zeta_{abs}} {\partial p}</a:t>
            </a:r>
          </a:p>
          <a:p>
            <a:endParaRPr lang="en-US"/>
          </a:p>
        </p:txBody>
      </p:sp>
      <p:sp>
        <p:nvSpPr>
          <p:cNvPr id="4" name="Slide Number Placeholder 3"/>
          <p:cNvSpPr>
            <a:spLocks noGrp="1"/>
          </p:cNvSpPr>
          <p:nvPr>
            <p:ph type="sldNum" sz="quarter" idx="10"/>
          </p:nvPr>
        </p:nvSpPr>
        <p:spPr/>
        <p:txBody>
          <a:bodyPr/>
          <a:lstStyle/>
          <a:p>
            <a:fld id="{FFA0CDCA-1C9D-954B-844F-2C8A40CDB7EC}" type="slidenum">
              <a:rPr lang="en-US" smtClean="0"/>
              <a:pPr/>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a:solidFill>
                  <a:schemeClr val="tx1"/>
                </a:solidFill>
                <a:latin typeface="+mn-lt"/>
                <a:ea typeface="+mn-ea"/>
                <a:cs typeface="+mn-cs"/>
              </a:rPr>
              <a:t>\frac {D\zeta_{abs}} {Dt} \simeq 0</a:t>
            </a:r>
          </a:p>
          <a:p>
            <a:r>
              <a:rPr lang="en-US" sz="1200" kern="1200">
                <a:solidFill>
                  <a:schemeClr val="tx1"/>
                </a:solidFill>
                <a:latin typeface="+mn-lt"/>
                <a:ea typeface="+mn-ea"/>
                <a:cs typeface="+mn-cs"/>
              </a:rPr>
              <a:t>\frac {\partial \zeta_{abs}} {\partial t} \simeq -\vec V \cdot \vec \nabla_p \zeta_{abs} - \omega \frac {\partial \zeta_{abs}} {\partial p}</a:t>
            </a:r>
          </a:p>
          <a:p>
            <a:endParaRPr lang="en-US"/>
          </a:p>
        </p:txBody>
      </p:sp>
      <p:sp>
        <p:nvSpPr>
          <p:cNvPr id="4" name="Slide Number Placeholder 3"/>
          <p:cNvSpPr>
            <a:spLocks noGrp="1"/>
          </p:cNvSpPr>
          <p:nvPr>
            <p:ph type="sldNum" sz="quarter" idx="10"/>
          </p:nvPr>
        </p:nvSpPr>
        <p:spPr/>
        <p:txBody>
          <a:bodyPr/>
          <a:lstStyle/>
          <a:p>
            <a:fld id="{FFA0CDCA-1C9D-954B-844F-2C8A40CDB7EC}" type="slidenum">
              <a:rPr lang="en-US" smtClean="0"/>
              <a:pPr/>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26"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8627"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178628"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8629"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8630" name="Rectangle 6"/>
          <p:cNvSpPr>
            <a:spLocks noGrp="1" noRot="1" noChangeAspect="1" noChangeArrowheads="1" noTextEdit="1"/>
          </p:cNvSpPr>
          <p:nvPr>
            <p:ph type="sldImg"/>
          </p:nvPr>
        </p:nvSpPr>
        <p:spPr>
          <a:ln cap="flat"/>
        </p:spPr>
      </p:sp>
      <p:sp>
        <p:nvSpPr>
          <p:cNvPr id="1178631"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2453371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74"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0675"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180676"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0677"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0678" name="Rectangle 6"/>
          <p:cNvSpPr>
            <a:spLocks noGrp="1" noRot="1" noChangeAspect="1" noChangeArrowheads="1" noTextEdit="1"/>
          </p:cNvSpPr>
          <p:nvPr>
            <p:ph type="sldImg"/>
          </p:nvPr>
        </p:nvSpPr>
        <p:spPr>
          <a:ln cap="flat"/>
        </p:spPr>
      </p:sp>
      <p:sp>
        <p:nvSpPr>
          <p:cNvPr id="1180679"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878031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722"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2723"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182724"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2725"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2726" name="Rectangle 6"/>
          <p:cNvSpPr>
            <a:spLocks noGrp="1" noRot="1" noChangeAspect="1" noChangeArrowheads="1" noTextEdit="1"/>
          </p:cNvSpPr>
          <p:nvPr>
            <p:ph type="sldImg"/>
          </p:nvPr>
        </p:nvSpPr>
        <p:spPr>
          <a:ln cap="flat"/>
        </p:spPr>
      </p:sp>
      <p:sp>
        <p:nvSpPr>
          <p:cNvPr id="1182727"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3945244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9827"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229828"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9829"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9830" name="Rectangle 6"/>
          <p:cNvSpPr>
            <a:spLocks noGrp="1" noRot="1" noChangeAspect="1" noChangeArrowheads="1" noTextEdit="1"/>
          </p:cNvSpPr>
          <p:nvPr>
            <p:ph type="sldImg"/>
          </p:nvPr>
        </p:nvSpPr>
        <p:spPr>
          <a:ln cap="flat"/>
        </p:spPr>
      </p:sp>
      <p:sp>
        <p:nvSpPr>
          <p:cNvPr id="1229831"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3054763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4144963" y="0"/>
            <a:ext cx="3170237" cy="481013"/>
          </a:xfrm>
          <a:prstGeom prst="rect">
            <a:avLst/>
          </a:prstGeom>
          <a:noFill/>
          <a:ln w="12700">
            <a:no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98307" name="Rectangle 3"/>
          <p:cNvSpPr>
            <a:spLocks noChangeArrowheads="1"/>
          </p:cNvSpPr>
          <p:nvPr/>
        </p:nvSpPr>
        <p:spPr bwMode="auto">
          <a:xfrm>
            <a:off x="4144963" y="9120188"/>
            <a:ext cx="3170237" cy="481012"/>
          </a:xfrm>
          <a:prstGeom prst="rect">
            <a:avLst/>
          </a:prstGeom>
          <a:noFill/>
          <a:ln w="12700">
            <a:noFill/>
            <a:miter lim="800000"/>
            <a:headEnd/>
            <a:tailEnd/>
          </a:ln>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98308" name="Rectangle 4"/>
          <p:cNvSpPr>
            <a:spLocks noChangeArrowheads="1"/>
          </p:cNvSpPr>
          <p:nvPr/>
        </p:nvSpPr>
        <p:spPr bwMode="auto">
          <a:xfrm>
            <a:off x="0" y="9120188"/>
            <a:ext cx="3170238" cy="481012"/>
          </a:xfrm>
          <a:prstGeom prst="rect">
            <a:avLst/>
          </a:prstGeom>
          <a:noFill/>
          <a:ln w="12700">
            <a:no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98309" name="Rectangle 5"/>
          <p:cNvSpPr>
            <a:spLocks noChangeArrowheads="1"/>
          </p:cNvSpPr>
          <p:nvPr/>
        </p:nvSpPr>
        <p:spPr bwMode="auto">
          <a:xfrm>
            <a:off x="0" y="0"/>
            <a:ext cx="3170238" cy="481013"/>
          </a:xfrm>
          <a:prstGeom prst="rect">
            <a:avLst/>
          </a:prstGeom>
          <a:noFill/>
          <a:ln w="12700">
            <a:no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98310" name="Rectangle 6"/>
          <p:cNvSpPr>
            <a:spLocks noGrp="1" noRot="1" noChangeAspect="1" noChangeArrowheads="1" noTextEdit="1"/>
          </p:cNvSpPr>
          <p:nvPr>
            <p:ph type="sldImg"/>
          </p:nvPr>
        </p:nvSpPr>
        <p:spPr>
          <a:ln cap="flat"/>
        </p:spPr>
      </p:sp>
      <p:sp>
        <p:nvSpPr>
          <p:cNvPr id="98311" name="Rectangle 7"/>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444945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5731"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225732"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5733"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5734" name="Rectangle 6"/>
          <p:cNvSpPr>
            <a:spLocks noGrp="1" noRot="1" noChangeAspect="1" noChangeArrowheads="1" noTextEdit="1"/>
          </p:cNvSpPr>
          <p:nvPr>
            <p:ph type="sldImg"/>
          </p:nvPr>
        </p:nvSpPr>
        <p:spPr>
          <a:ln cap="flat"/>
        </p:spPr>
      </p:sp>
      <p:sp>
        <p:nvSpPr>
          <p:cNvPr id="1225735"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433414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BF9F75B-FAC0-FE46-B1CA-9434474F785F}"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F75B-FAC0-FE46-B1CA-9434474F785F}"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F75B-FAC0-FE46-B1CA-9434474F785F}"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0453F52-B865-F145-ABA4-AB8B9697422E}" type="datetimeFigureOut">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286131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453F52-B865-F145-ABA4-AB8B9697422E}" type="datetimeFigureOut">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838209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453F52-B865-F145-ABA4-AB8B9697422E}" type="datetimeFigureOut">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3432920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453F52-B865-F145-ABA4-AB8B9697422E}" type="datetimeFigureOut">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804017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453F52-B865-F145-ABA4-AB8B9697422E}" type="datetimeFigureOut">
              <a:t>11/27/23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706332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453F52-B865-F145-ABA4-AB8B9697422E}" type="datetimeFigureOut">
              <a:t>11/27/23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6199860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453F52-B865-F145-ABA4-AB8B9697422E}" type="datetimeFigureOut">
              <a:t>11/27/23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090926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453F52-B865-F145-ABA4-AB8B9697422E}" type="datetimeFigureOut">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23151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F75B-FAC0-FE46-B1CA-9434474F785F}"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453F52-B865-F145-ABA4-AB8B9697422E}" type="datetimeFigureOut">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61012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453F52-B865-F145-ABA4-AB8B9697422E}" type="datetimeFigureOut">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4701239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453F52-B865-F145-ABA4-AB8B9697422E}" type="datetimeFigureOut">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2694053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4834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384572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986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9463147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52833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2722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0881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F9F75B-FAC0-FE46-B1CA-9434474F785F}" type="datetimeFigureOut">
              <a:rPr lang="en-US" smtClean="0"/>
              <a:pPr/>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1133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1093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98945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8331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3089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08315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41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F9F75B-FAC0-FE46-B1CA-9434474F785F}" type="datetimeFigureOut">
              <a:rPr lang="en-US" smtClean="0"/>
              <a:pPr/>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F9F75B-FAC0-FE46-B1CA-9434474F785F}" type="datetimeFigureOut">
              <a:rPr lang="en-US" smtClean="0"/>
              <a:pPr/>
              <a:t>11/27/23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F9F75B-FAC0-FE46-B1CA-9434474F785F}" type="datetimeFigureOut">
              <a:rPr lang="en-US" smtClean="0"/>
              <a:pPr/>
              <a:t>11/27/23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9F75B-FAC0-FE46-B1CA-9434474F785F}" type="datetimeFigureOut">
              <a:rPr lang="en-US" smtClean="0"/>
              <a:pPr/>
              <a:t>11/27/23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F9F75B-FAC0-FE46-B1CA-9434474F785F}" type="datetimeFigureOut">
              <a:rPr lang="en-US" smtClean="0"/>
              <a:pPr/>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F9F75B-FAC0-FE46-B1CA-9434474F785F}" type="datetimeFigureOut">
              <a:rPr lang="en-US" smtClean="0"/>
              <a:pPr/>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9F75B-FAC0-FE46-B1CA-9434474F785F}" type="datetimeFigureOut">
              <a:rPr lang="en-US" smtClean="0"/>
              <a:pPr/>
              <a:t>11/27/23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51F06E-257C-E24F-BE50-7A5A7008B65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53F52-B865-F145-ABA4-AB8B9697422E}" type="datetimeFigureOut">
              <a:t>11/27/23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8677E4-1653-7B44-9644-D52B7D438F31}" type="slidenum">
              <a:t>‹#›</a:t>
            </a:fld>
            <a:endParaRPr lang="en-US"/>
          </a:p>
        </p:txBody>
      </p:sp>
    </p:spTree>
    <p:extLst>
      <p:ext uri="{BB962C8B-B14F-4D97-AF65-F5344CB8AC3E}">
        <p14:creationId xmlns:p14="http://schemas.microsoft.com/office/powerpoint/2010/main" val="55412839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147092"/>
      </p:ext>
    </p:extLst>
  </p:cSld>
  <p:clrMap bg1="dk2" tx1="lt1" bg2="dk1"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Date Placeholder 3">
            <a:extLst>
              <a:ext uri="{FF2B5EF4-FFF2-40B4-BE49-F238E27FC236}">
                <a16:creationId xmlns:a16="http://schemas.microsoft.com/office/drawing/2014/main" id="{3385508F-23C3-7947-BD57-9C33E914F09D}"/>
              </a:ext>
            </a:extLst>
          </p:cNvPr>
          <p:cNvSpPr>
            <a:spLocks noChangeArrowheads="1"/>
          </p:cNvSpPr>
          <p:nvPr/>
        </p:nvSpPr>
        <p:spPr bwMode="auto">
          <a:xfrm>
            <a:off x="1905000" y="64008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endParaRPr lang="en-US" altLang="en-US" sz="1200">
              <a:solidFill>
                <a:srgbClr val="898989"/>
              </a:solidFill>
            </a:endParaRPr>
          </a:p>
        </p:txBody>
      </p:sp>
      <p:sp>
        <p:nvSpPr>
          <p:cNvPr id="1027" name="Footer Placeholder 3">
            <a:extLst>
              <a:ext uri="{FF2B5EF4-FFF2-40B4-BE49-F238E27FC236}">
                <a16:creationId xmlns:a16="http://schemas.microsoft.com/office/drawing/2014/main" id="{8DC9E7A0-0E9D-0E4B-9C6B-3B7B839F44D3}"/>
              </a:ext>
            </a:extLst>
          </p:cNvPr>
          <p:cNvSpPr>
            <a:spLocks noGrp="1" noChangeArrowheads="1"/>
          </p:cNvSpPr>
          <p:nvPr>
            <p:ph type="ftr" sz="quarter" idx="3"/>
          </p:nvPr>
        </p:nvSpPr>
        <p:spPr bwMode="auto">
          <a:xfrm>
            <a:off x="0" y="64008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vert="horz" wrap="square" lIns="180000" tIns="0" rIns="180000" bIns="0" numCol="1" anchor="ctr" anchorCtr="0" compatLnSpc="1">
            <a:prstTxWarp prst="textNoShape">
              <a:avLst/>
            </a:prstTxWarp>
          </a:bodyPr>
          <a:lstStyle>
            <a:lvl1pPr>
              <a:spcAft>
                <a:spcPts val="600"/>
              </a:spcAft>
              <a:defRPr sz="800">
                <a:solidFill>
                  <a:srgbClr val="2A2A2A"/>
                </a:solidFill>
              </a:defRPr>
            </a:lvl1pPr>
          </a:lstStyle>
          <a:p>
            <a:endParaRPr lang="en-US" altLang="en-US"/>
          </a:p>
        </p:txBody>
      </p:sp>
      <p:cxnSp>
        <p:nvCxnSpPr>
          <p:cNvPr id="1028" name="Straight Connector 8">
            <a:extLst>
              <a:ext uri="{FF2B5EF4-FFF2-40B4-BE49-F238E27FC236}">
                <a16:creationId xmlns:a16="http://schemas.microsoft.com/office/drawing/2014/main" id="{A39E77D6-413A-CB44-B904-B990DBEF2597}"/>
              </a:ext>
            </a:extLst>
          </p:cNvPr>
          <p:cNvCxnSpPr>
            <a:cxnSpLocks noChangeShapeType="1"/>
          </p:cNvCxnSpPr>
          <p:nvPr/>
        </p:nvCxnSpPr>
        <p:spPr bwMode="auto">
          <a:xfrm>
            <a:off x="0" y="6400800"/>
            <a:ext cx="9144000" cy="0"/>
          </a:xfrm>
          <a:prstGeom prst="line">
            <a:avLst/>
          </a:prstGeom>
          <a:noFill/>
          <a:ln w="6350" algn="ctr">
            <a:solidFill>
              <a:srgbClr val="CFD5E4"/>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996177366"/>
      </p:ext>
    </p:extLst>
  </p:cSld>
  <p:clrMap bg1="lt1" tx1="dk1" bg2="lt2" tx2="dk2" accent1="accent1" accent2="accent2" accent3="accent3" accent4="accent4" accent5="accent5" accent6="accent6" hlink="hlink" folHlink="folHlink"/>
  <p:sldLayoutIdLst>
    <p:sldLayoutId id="2147483712" r:id="rId1"/>
  </p:sldLayoutIdLst>
  <p:txStyles>
    <p:titleStyle>
      <a:lvl1pPr algn="l" rtl="0" eaLnBrk="0" fontAlgn="base" hangingPunct="0">
        <a:spcBef>
          <a:spcPct val="0"/>
        </a:spcBef>
        <a:spcAft>
          <a:spcPct val="0"/>
        </a:spcAft>
        <a:defRPr sz="1600" b="1" kern="1200">
          <a:solidFill>
            <a:schemeClr val="tx1"/>
          </a:solidFill>
          <a:latin typeface="Arial" panose="020B0604020202020204" pitchFamily="34" charset="0"/>
          <a:ea typeface="+mj-ea"/>
          <a:cs typeface="+mj-cs"/>
        </a:defRPr>
      </a:lvl1pPr>
      <a:lvl2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5pPr>
      <a:lvl6pPr marL="4572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6pPr>
      <a:lvl7pPr marL="9144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7pPr>
      <a:lvl8pPr marL="13716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8pPr>
      <a:lvl9pPr marL="18288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9pPr>
    </p:titleStyle>
    <p:bodyStyle>
      <a:lvl1pPr marL="342900" indent="-3429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8.emf"/><Relationship Id="rId5" Type="http://schemas.openxmlformats.org/officeDocument/2006/relationships/oleObject" Target="../embeddings/oleObject3.bin"/><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11.emf"/><Relationship Id="rId5" Type="http://schemas.openxmlformats.org/officeDocument/2006/relationships/oleObject" Target="../embeddings/oleObject6.bin"/><Relationship Id="rId10" Type="http://schemas.openxmlformats.org/officeDocument/2006/relationships/image" Target="../media/image13.emf"/><Relationship Id="rId4" Type="http://schemas.openxmlformats.org/officeDocument/2006/relationships/image" Target="../media/image10.emf"/><Relationship Id="rId9"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7"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oleObject" Target="../embeddings/oleObject9.bin"/><Relationship Id="rId5" Type="http://schemas.openxmlformats.org/officeDocument/2006/relationships/image" Target="../media/image14.emf"/><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20.emf"/><Relationship Id="rId18" Type="http://schemas.openxmlformats.org/officeDocument/2006/relationships/oleObject" Target="../embeddings/oleObject18.bin"/><Relationship Id="rId26" Type="http://schemas.openxmlformats.org/officeDocument/2006/relationships/oleObject" Target="../embeddings/oleObject23.bin"/><Relationship Id="rId3" Type="http://schemas.openxmlformats.org/officeDocument/2006/relationships/image" Target="../media/image15.emf"/><Relationship Id="rId21" Type="http://schemas.openxmlformats.org/officeDocument/2006/relationships/image" Target="../media/image24.emf"/><Relationship Id="rId7" Type="http://schemas.openxmlformats.org/officeDocument/2006/relationships/image" Target="../media/image17.emf"/><Relationship Id="rId12" Type="http://schemas.openxmlformats.org/officeDocument/2006/relationships/oleObject" Target="../embeddings/oleObject15.bin"/><Relationship Id="rId17" Type="http://schemas.openxmlformats.org/officeDocument/2006/relationships/image" Target="../media/image22.emf"/><Relationship Id="rId25" Type="http://schemas.openxmlformats.org/officeDocument/2006/relationships/image" Target="../media/image25.emf"/><Relationship Id="rId2" Type="http://schemas.openxmlformats.org/officeDocument/2006/relationships/oleObject" Target="../embeddings/oleObject10.bin"/><Relationship Id="rId16" Type="http://schemas.openxmlformats.org/officeDocument/2006/relationships/oleObject" Target="../embeddings/oleObject17.bin"/><Relationship Id="rId20" Type="http://schemas.openxmlformats.org/officeDocument/2006/relationships/oleObject" Target="../embeddings/oleObject19.bin"/><Relationship Id="rId1" Type="http://schemas.openxmlformats.org/officeDocument/2006/relationships/slideLayout" Target="../slideLayouts/slideLayout30.xml"/><Relationship Id="rId6" Type="http://schemas.openxmlformats.org/officeDocument/2006/relationships/oleObject" Target="../embeddings/oleObject12.bin"/><Relationship Id="rId11" Type="http://schemas.openxmlformats.org/officeDocument/2006/relationships/image" Target="../media/image19.emf"/><Relationship Id="rId24" Type="http://schemas.openxmlformats.org/officeDocument/2006/relationships/oleObject" Target="../embeddings/oleObject22.bin"/><Relationship Id="rId5" Type="http://schemas.openxmlformats.org/officeDocument/2006/relationships/image" Target="../media/image16.emf"/><Relationship Id="rId15" Type="http://schemas.openxmlformats.org/officeDocument/2006/relationships/image" Target="../media/image21.emf"/><Relationship Id="rId23" Type="http://schemas.openxmlformats.org/officeDocument/2006/relationships/oleObject" Target="../embeddings/oleObject21.bin"/><Relationship Id="rId10" Type="http://schemas.openxmlformats.org/officeDocument/2006/relationships/oleObject" Target="../embeddings/oleObject14.bin"/><Relationship Id="rId19" Type="http://schemas.openxmlformats.org/officeDocument/2006/relationships/image" Target="../media/image23.emf"/><Relationship Id="rId4" Type="http://schemas.openxmlformats.org/officeDocument/2006/relationships/oleObject" Target="../embeddings/oleObject11.bin"/><Relationship Id="rId9" Type="http://schemas.openxmlformats.org/officeDocument/2006/relationships/image" Target="../media/image18.emf"/><Relationship Id="rId14" Type="http://schemas.openxmlformats.org/officeDocument/2006/relationships/oleObject" Target="../embeddings/oleObject16.bin"/><Relationship Id="rId22" Type="http://schemas.openxmlformats.org/officeDocument/2006/relationships/oleObject" Target="../embeddings/oleObject20.bin"/><Relationship Id="rId27" Type="http://schemas.openxmlformats.org/officeDocument/2006/relationships/image" Target="../media/image26.emf"/></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1175/MWR-D-16-0483.1" TargetMode="External"/><Relationship Id="rId2" Type="http://schemas.openxmlformats.org/officeDocument/2006/relationships/hyperlink" Target="https://journals.ametsoc.org/doi/abs/10.1175/MWR-D-16-0483.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36.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36.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hyperlink" Target="https://journals.ametsoc.org/mwr/article/143/4/1122/71029/A-Composite-Perspective-of-the-Extratropical-Flow" TargetMode="External"/><Relationship Id="rId2" Type="http://schemas.openxmlformats.org/officeDocument/2006/relationships/hyperlink" Target="https://hyp.is/l-vt6POOEeq54f-QIKNHYQ/journals.ametsoc.org/mwr/article/143/5/1782/72369/Comparison-of-Wave-Packets-Associated-with"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rmAutofit/>
          </a:bodyPr>
          <a:lstStyle/>
          <a:p>
            <a:r>
              <a:rPr lang="en-US" dirty="0"/>
              <a:t>Absolute vorticity and planetary Rossby waves </a:t>
            </a:r>
          </a:p>
        </p:txBody>
      </p:sp>
      <p:sp>
        <p:nvSpPr>
          <p:cNvPr id="3" name="Subtitle 2"/>
          <p:cNvSpPr>
            <a:spLocks noGrp="1"/>
          </p:cNvSpPr>
          <p:nvPr>
            <p:ph type="subTitle" idx="1"/>
          </p:nvPr>
        </p:nvSpPr>
        <p:spPr>
          <a:xfrm>
            <a:off x="0" y="3181082"/>
            <a:ext cx="9144000" cy="2457718"/>
          </a:xfrm>
        </p:spPr>
        <p:txBody>
          <a:bodyPr>
            <a:normAutofit lnSpcReduction="10000"/>
          </a:bodyPr>
          <a:lstStyle/>
          <a:p>
            <a:pPr marL="457200" marR="0" algn="l">
              <a:spcBef>
                <a:spcPts val="0"/>
              </a:spcBef>
              <a:spcAft>
                <a:spcPts val="0"/>
              </a:spcAft>
            </a:pPr>
            <a:r>
              <a:rPr lang="en-US" sz="2400"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Waves: terms and concepts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gn="l">
              <a:spcBef>
                <a:spcPts val="0"/>
              </a:spcBef>
              <a:spcAft>
                <a:spcPts val="0"/>
              </a:spcAft>
            </a:pP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harmonic or sinusoidal functions</a:t>
            </a:r>
          </a:p>
          <a:p>
            <a:pPr marL="457200" marR="0" indent="457200" algn="l">
              <a:spcBef>
                <a:spcPts val="0"/>
              </a:spcBef>
              <a:spcAft>
                <a:spcPts val="0"/>
              </a:spcAft>
            </a:pP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frequency</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period</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wavelength</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wavenumber</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amplitude</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phase</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gn="l">
              <a:spcBef>
                <a:spcPts val="0"/>
              </a:spcBef>
              <a:spcAft>
                <a:spcPts val="0"/>
              </a:spcAft>
            </a:pP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phase velocity, group velocity</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gn="l">
              <a:spcBef>
                <a:spcPts val="0"/>
              </a:spcBef>
              <a:spcAft>
                <a:spcPts val="0"/>
              </a:spcAft>
            </a:pP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growing, decaying </a:t>
            </a:r>
            <a:r>
              <a:rPr lang="en-US" sz="2400" i="1" dirty="0">
                <a:solidFill>
                  <a:srgbClr val="00B050"/>
                </a:solidFill>
                <a:latin typeface="Calibri" panose="020F0502020204030204" pitchFamily="34" charset="0"/>
                <a:ea typeface="Calibri" panose="020F0502020204030204" pitchFamily="34" charset="0"/>
                <a:cs typeface="Times New Roman" panose="02020603050405020304" pitchFamily="18" charset="0"/>
              </a:rPr>
              <a:t>amplitude</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 </a:t>
            </a:r>
            <a:r>
              <a:rPr lang="en-US" sz="2400" dirty="0">
                <a:latin typeface="Calibri" panose="020F0502020204030204" pitchFamily="34" charset="0"/>
                <a:ea typeface="Calibri" panose="020F0502020204030204" pitchFamily="34" charset="0"/>
                <a:cs typeface="Times New Roman" panose="02020603050405020304" pitchFamily="18" charset="0"/>
              </a:rPr>
              <a:t>(in space or time)</a:t>
            </a:r>
          </a:p>
          <a:p>
            <a:pPr marL="457200" marR="0" indent="457200" algn="l">
              <a:spcBef>
                <a:spcPts val="0"/>
              </a:spcBef>
              <a:spcAft>
                <a:spcPts val="0"/>
              </a:spcAft>
            </a:pP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growing, shrinking </a:t>
            </a:r>
            <a:r>
              <a:rPr lang="en-US" sz="2400" i="1" dirty="0">
                <a:solidFill>
                  <a:srgbClr val="00B050"/>
                </a:solidFill>
                <a:latin typeface="Calibri" panose="020F0502020204030204" pitchFamily="34" charset="0"/>
                <a:ea typeface="Calibri" panose="020F0502020204030204" pitchFamily="34" charset="0"/>
                <a:cs typeface="Times New Roman" panose="02020603050405020304" pitchFamily="18" charset="0"/>
              </a:rPr>
              <a:t>scale</a:t>
            </a:r>
            <a:r>
              <a:rPr lang="en-U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 </a:t>
            </a:r>
            <a:r>
              <a:rPr lang="en-US" sz="2400" dirty="0">
                <a:latin typeface="Calibri" panose="020F0502020204030204" pitchFamily="34" charset="0"/>
                <a:ea typeface="Calibri" panose="020F0502020204030204" pitchFamily="34" charset="0"/>
                <a:cs typeface="Times New Roman" panose="02020603050405020304" pitchFamily="18" charset="0"/>
              </a:rPr>
              <a:t>(expressed as wavenumber or wavelength)</a:t>
            </a:r>
          </a:p>
          <a:p>
            <a:pPr algn="l"/>
            <a:endParaRPr lang="en-US" sz="2400"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651" name="Text Box 3"/>
          <p:cNvSpPr txBox="1">
            <a:spLocks noChangeArrowheads="1"/>
          </p:cNvSpPr>
          <p:nvPr/>
        </p:nvSpPr>
        <p:spPr bwMode="auto">
          <a:xfrm>
            <a:off x="152400" y="762000"/>
            <a:ext cx="87630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Compute the vorticity for this flow… only v varies, and only in x</a:t>
            </a:r>
          </a:p>
        </p:txBody>
      </p:sp>
      <p:graphicFrame>
        <p:nvGraphicFramePr>
          <p:cNvPr id="1179654" name="Object 6"/>
          <p:cNvGraphicFramePr>
            <a:graphicFrameLocks noChangeAspect="1"/>
          </p:cNvGraphicFramePr>
          <p:nvPr/>
        </p:nvGraphicFramePr>
        <p:xfrm>
          <a:off x="381000" y="1524000"/>
          <a:ext cx="3079750" cy="768350"/>
        </p:xfrm>
        <a:graphic>
          <a:graphicData uri="http://schemas.openxmlformats.org/presentationml/2006/ole">
            <mc:AlternateContent xmlns:mc="http://schemas.openxmlformats.org/markup-compatibility/2006">
              <mc:Choice xmlns:v="urn:schemas-microsoft-com:vml" Requires="v">
                <p:oleObj name="Equation" r:id="rId3" imgW="1714500" imgH="431800" progId="Equation.3">
                  <p:embed/>
                </p:oleObj>
              </mc:Choice>
              <mc:Fallback>
                <p:oleObj name="Equation" r:id="rId3" imgW="1714500" imgH="431800" progId="Equation.3">
                  <p:embed/>
                  <p:pic>
                    <p:nvPicPr>
                      <p:cNvPr id="117965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524000"/>
                        <a:ext cx="3079750"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9656" name="Object 8"/>
          <p:cNvGraphicFramePr>
            <a:graphicFrameLocks noChangeAspect="1"/>
          </p:cNvGraphicFramePr>
          <p:nvPr/>
        </p:nvGraphicFramePr>
        <p:xfrm>
          <a:off x="212725" y="2566988"/>
          <a:ext cx="8626475" cy="828675"/>
        </p:xfrm>
        <a:graphic>
          <a:graphicData uri="http://schemas.openxmlformats.org/presentationml/2006/ole">
            <mc:AlternateContent xmlns:mc="http://schemas.openxmlformats.org/markup-compatibility/2006">
              <mc:Choice xmlns:v="urn:schemas-microsoft-com:vml" Requires="v">
                <p:oleObj name="Equation" r:id="rId5" imgW="4457700" imgH="431800" progId="Equation.3">
                  <p:embed/>
                </p:oleObj>
              </mc:Choice>
              <mc:Fallback>
                <p:oleObj name="Equation" r:id="rId5" imgW="4457700" imgH="431800" progId="Equation.3">
                  <p:embed/>
                  <p:pic>
                    <p:nvPicPr>
                      <p:cNvPr id="1179656"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725" y="2566988"/>
                        <a:ext cx="8626475"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9657" name="Text Box 9"/>
          <p:cNvSpPr txBox="1">
            <a:spLocks noChangeArrowheads="1"/>
          </p:cNvSpPr>
          <p:nvPr/>
        </p:nvSpPr>
        <p:spPr bwMode="auto">
          <a:xfrm>
            <a:off x="1" y="3903801"/>
            <a:ext cx="9144000" cy="1015663"/>
          </a:xfrm>
          <a:prstGeom prst="rect">
            <a:avLst/>
          </a:prstGeom>
          <a:noFill/>
          <a:ln w="12700">
            <a:noFill/>
            <a:miter lim="800000"/>
            <a:headEnd/>
            <a:tailEnd/>
          </a:ln>
          <a:effectLst/>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Arial"/>
                <a:ea typeface="+mn-ea"/>
                <a:cs typeface="+mn-cs"/>
              </a:rPr>
              <a:t>Now, take TOTAL time derivative of the ABSOLUTE vorticity….</a:t>
            </a:r>
          </a:p>
          <a:p>
            <a:pPr marL="0" marR="0" lvl="0" indent="0" algn="l" defTabSz="914400" rtl="0" eaLnBrk="0" fontAlgn="base" latinLnBrk="0" hangingPunct="0">
              <a:lnSpc>
                <a:spcPct val="100000"/>
              </a:lnSpc>
              <a:spcBef>
                <a:spcPct val="50000"/>
              </a:spcBef>
              <a:spcAft>
                <a:spcPct val="0"/>
              </a:spcAft>
              <a:buClrTx/>
              <a:buSzTx/>
              <a:buFontTx/>
              <a:buNone/>
              <a:tabLst/>
              <a:defRPr/>
            </a:pPr>
            <a:r>
              <a:rPr lang="en-US" sz="2400" dirty="0">
                <a:solidFill>
                  <a:srgbClr val="FF0000"/>
                </a:solidFill>
                <a:latin typeface="Arial"/>
              </a:rPr>
              <a:t>equal to zero</a:t>
            </a:r>
            <a:r>
              <a:rPr lang="en-US" sz="2400" dirty="0">
                <a:solidFill>
                  <a:srgbClr val="000000"/>
                </a:solidFill>
                <a:latin typeface="Arial"/>
              </a:rPr>
              <a:t> (since it is conserved)</a:t>
            </a: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graphicFrame>
        <p:nvGraphicFramePr>
          <p:cNvPr id="1179659" name="Object 11"/>
          <p:cNvGraphicFramePr>
            <a:graphicFrameLocks noChangeAspect="1"/>
          </p:cNvGraphicFramePr>
          <p:nvPr>
            <p:extLst>
              <p:ext uri="{D42A27DB-BD31-4B8C-83A1-F6EECF244321}">
                <p14:modId xmlns:p14="http://schemas.microsoft.com/office/powerpoint/2010/main" val="706025140"/>
              </p:ext>
            </p:extLst>
          </p:nvPr>
        </p:nvGraphicFramePr>
        <p:xfrm>
          <a:off x="318752" y="5002369"/>
          <a:ext cx="8153400" cy="1079500"/>
        </p:xfrm>
        <a:graphic>
          <a:graphicData uri="http://schemas.openxmlformats.org/presentationml/2006/ole">
            <mc:AlternateContent xmlns:mc="http://schemas.openxmlformats.org/markup-compatibility/2006">
              <mc:Choice xmlns:v="urn:schemas-microsoft-com:vml" Requires="v">
                <p:oleObj name="Equation" r:id="rId7" imgW="3670300" imgH="482600" progId="Equation.3">
                  <p:embed/>
                </p:oleObj>
              </mc:Choice>
              <mc:Fallback>
                <p:oleObj name="Equation" r:id="rId7" imgW="3670300" imgH="482600" progId="Equation.3">
                  <p:embed/>
                  <p:pic>
                    <p:nvPicPr>
                      <p:cNvPr id="1179659"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752" y="5002369"/>
                        <a:ext cx="8153400"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205111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79656"/>
                                        </p:tgtEl>
                                        <p:attrNameLst>
                                          <p:attrName>style.visibility</p:attrName>
                                        </p:attrNameLst>
                                      </p:cBhvr>
                                      <p:to>
                                        <p:strVal val="visible"/>
                                      </p:to>
                                    </p:set>
                                    <p:animEffect transition="in" filter="dissolve">
                                      <p:cBhvr>
                                        <p:cTn id="7" dur="500"/>
                                        <p:tgtEl>
                                          <p:spTgt spid="11796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79657"/>
                                        </p:tgtEl>
                                        <p:attrNameLst>
                                          <p:attrName>style.visibility</p:attrName>
                                        </p:attrNameLst>
                                      </p:cBhvr>
                                      <p:to>
                                        <p:strVal val="visible"/>
                                      </p:to>
                                    </p:set>
                                    <p:animEffect transition="in" filter="dissolve">
                                      <p:cBhvr>
                                        <p:cTn id="12" dur="500"/>
                                        <p:tgtEl>
                                          <p:spTgt spid="117965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79659"/>
                                        </p:tgtEl>
                                        <p:attrNameLst>
                                          <p:attrName>style.visibility</p:attrName>
                                        </p:attrNameLst>
                                      </p:cBhvr>
                                      <p:to>
                                        <p:strVal val="visible"/>
                                      </p:to>
                                    </p:set>
                                    <p:animEffect transition="in" filter="dissolve">
                                      <p:cBhvr>
                                        <p:cTn id="17" dur="500"/>
                                        <p:tgtEl>
                                          <p:spTgt spid="1179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96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ChangeArrowheads="1"/>
          </p:cNvSpPr>
          <p:nvPr/>
        </p:nvSpPr>
        <p:spPr bwMode="auto">
          <a:xfrm>
            <a:off x="-76200" y="-7620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699" name="Text Box 3"/>
          <p:cNvSpPr txBox="1">
            <a:spLocks noChangeArrowheads="1"/>
          </p:cNvSpPr>
          <p:nvPr/>
        </p:nvSpPr>
        <p:spPr bwMode="auto">
          <a:xfrm>
            <a:off x="796344" y="727657"/>
            <a:ext cx="87630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Note that</a:t>
            </a:r>
          </a:p>
        </p:txBody>
      </p:sp>
      <p:sp>
        <p:nvSpPr>
          <p:cNvPr id="1181700" name="Rectangle 4"/>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1" name="Rectangle 5"/>
          <p:cNvSpPr>
            <a:spLocks noChangeArrowheads="1"/>
          </p:cNvSpPr>
          <p:nvPr/>
        </p:nvSpPr>
        <p:spPr bwMode="auto">
          <a:xfrm>
            <a:off x="0" y="32146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2" name="Rectangle 6"/>
          <p:cNvSpPr>
            <a:spLocks noChangeArrowheads="1"/>
          </p:cNvSpPr>
          <p:nvPr/>
        </p:nvSpPr>
        <p:spPr bwMode="auto">
          <a:xfrm>
            <a:off x="0" y="32146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3" name="Text Box 7"/>
          <p:cNvSpPr txBox="1">
            <a:spLocks noChangeArrowheads="1"/>
          </p:cNvSpPr>
          <p:nvPr/>
        </p:nvSpPr>
        <p:spPr bwMode="auto">
          <a:xfrm>
            <a:off x="228600" y="3200400"/>
            <a:ext cx="73914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mn-ea"/>
                <a:cs typeface="+mn-cs"/>
              </a:rPr>
              <a:t>Cancel common terms, and we have</a:t>
            </a:r>
          </a:p>
        </p:txBody>
      </p:sp>
      <p:sp>
        <p:nvSpPr>
          <p:cNvPr id="1181704" name="Rectangle 8"/>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5" name="Rectangle 9"/>
          <p:cNvSpPr>
            <a:spLocks noChangeArrowheads="1"/>
          </p:cNvSpPr>
          <p:nvPr/>
        </p:nvSpPr>
        <p:spPr bwMode="auto">
          <a:xfrm>
            <a:off x="0" y="32194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06" name="Object 10"/>
          <p:cNvGraphicFramePr>
            <a:graphicFrameLocks noChangeAspect="1"/>
          </p:cNvGraphicFramePr>
          <p:nvPr>
            <p:extLst>
              <p:ext uri="{D42A27DB-BD31-4B8C-83A1-F6EECF244321}">
                <p14:modId xmlns:p14="http://schemas.microsoft.com/office/powerpoint/2010/main" val="1834567518"/>
              </p:ext>
            </p:extLst>
          </p:nvPr>
        </p:nvGraphicFramePr>
        <p:xfrm>
          <a:off x="2472744" y="575257"/>
          <a:ext cx="1828800" cy="828675"/>
        </p:xfrm>
        <a:graphic>
          <a:graphicData uri="http://schemas.openxmlformats.org/presentationml/2006/ole">
            <mc:AlternateContent xmlns:mc="http://schemas.openxmlformats.org/markup-compatibility/2006">
              <mc:Choice xmlns:v="urn:schemas-microsoft-com:vml" Requires="v">
                <p:oleObj name="Equation" r:id="rId3" imgW="927100" imgH="419100" progId="Equation.3">
                  <p:embed/>
                </p:oleObj>
              </mc:Choice>
              <mc:Fallback>
                <p:oleObj name="Equation" r:id="rId3" imgW="927100" imgH="419100" progId="Equation.3">
                  <p:embed/>
                  <p:pic>
                    <p:nvPicPr>
                      <p:cNvPr id="1181706"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2744" y="575257"/>
                        <a:ext cx="1828800"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07" name="Rectangle 11"/>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08" name="Object 12"/>
          <p:cNvGraphicFramePr>
            <a:graphicFrameLocks noChangeAspect="1"/>
          </p:cNvGraphicFramePr>
          <p:nvPr/>
        </p:nvGraphicFramePr>
        <p:xfrm>
          <a:off x="152400" y="2133600"/>
          <a:ext cx="8686800" cy="941388"/>
        </p:xfrm>
        <a:graphic>
          <a:graphicData uri="http://schemas.openxmlformats.org/presentationml/2006/ole">
            <mc:AlternateContent xmlns:mc="http://schemas.openxmlformats.org/markup-compatibility/2006">
              <mc:Choice xmlns:v="urn:schemas-microsoft-com:vml" Requires="v">
                <p:oleObj name="Equation" r:id="rId5" imgW="4483100" imgH="482600" progId="Equation.3">
                  <p:embed/>
                </p:oleObj>
              </mc:Choice>
              <mc:Fallback>
                <p:oleObj name="Equation" r:id="rId5" imgW="4483100" imgH="482600" progId="Equation.3">
                  <p:embed/>
                  <p:pic>
                    <p:nvPicPr>
                      <p:cNvPr id="1181708"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2133600"/>
                        <a:ext cx="8686800" cy="941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09" name="Rectangle 13"/>
          <p:cNvSpPr>
            <a:spLocks noChangeArrowheads="1"/>
          </p:cNvSpPr>
          <p:nvPr/>
        </p:nvSpPr>
        <p:spPr bwMode="auto">
          <a:xfrm>
            <a:off x="0" y="32194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10" name="Object 14"/>
          <p:cNvGraphicFramePr>
            <a:graphicFrameLocks noChangeAspect="1"/>
          </p:cNvGraphicFramePr>
          <p:nvPr/>
        </p:nvGraphicFramePr>
        <p:xfrm>
          <a:off x="457200" y="3810000"/>
          <a:ext cx="2895600" cy="1027113"/>
        </p:xfrm>
        <a:graphic>
          <a:graphicData uri="http://schemas.openxmlformats.org/presentationml/2006/ole">
            <mc:AlternateContent xmlns:mc="http://schemas.openxmlformats.org/markup-compatibility/2006">
              <mc:Choice xmlns:v="urn:schemas-microsoft-com:vml" Requires="v">
                <p:oleObj name="Equation" r:id="rId7" imgW="1180588" imgH="418918" progId="Equation.3">
                  <p:embed/>
                </p:oleObj>
              </mc:Choice>
              <mc:Fallback>
                <p:oleObj name="Equation" r:id="rId7" imgW="1180588" imgH="418918" progId="Equation.3">
                  <p:embed/>
                  <p:pic>
                    <p:nvPicPr>
                      <p:cNvPr id="118171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3810000"/>
                        <a:ext cx="2895600" cy="1027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11" name="Rectangle 15"/>
          <p:cNvSpPr>
            <a:spLocks noChangeArrowheads="1"/>
          </p:cNvSpPr>
          <p:nvPr/>
        </p:nvSpPr>
        <p:spPr bwMode="auto">
          <a:xfrm>
            <a:off x="0" y="32194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12" name="Object 16"/>
          <p:cNvGraphicFramePr>
            <a:graphicFrameLocks noChangeAspect="1"/>
          </p:cNvGraphicFramePr>
          <p:nvPr/>
        </p:nvGraphicFramePr>
        <p:xfrm>
          <a:off x="5105400" y="5105400"/>
          <a:ext cx="2362200" cy="1168400"/>
        </p:xfrm>
        <a:graphic>
          <a:graphicData uri="http://schemas.openxmlformats.org/presentationml/2006/ole">
            <mc:AlternateContent xmlns:mc="http://schemas.openxmlformats.org/markup-compatibility/2006">
              <mc:Choice xmlns:v="urn:schemas-microsoft-com:vml" Requires="v">
                <p:oleObj name="Equation" r:id="rId9" imgW="850531" imgH="418918" progId="Equation.3">
                  <p:embed/>
                </p:oleObj>
              </mc:Choice>
              <mc:Fallback>
                <p:oleObj name="Equation" r:id="rId9" imgW="850531" imgH="418918" progId="Equation.3">
                  <p:embed/>
                  <p:pic>
                    <p:nvPicPr>
                      <p:cNvPr id="1181712"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5400" y="5105400"/>
                        <a:ext cx="2362200" cy="116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13" name="Text Box 17"/>
          <p:cNvSpPr txBox="1">
            <a:spLocks noChangeArrowheads="1"/>
          </p:cNvSpPr>
          <p:nvPr/>
        </p:nvSpPr>
        <p:spPr bwMode="auto">
          <a:xfrm>
            <a:off x="228600" y="5410200"/>
            <a:ext cx="41148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Rearrange to solve for c…</a:t>
            </a:r>
          </a:p>
        </p:txBody>
      </p:sp>
      <p:sp>
        <p:nvSpPr>
          <p:cNvPr id="1181714" name="Rectangle 18"/>
          <p:cNvSpPr>
            <a:spLocks noChangeArrowheads="1"/>
          </p:cNvSpPr>
          <p:nvPr/>
        </p:nvSpPr>
        <p:spPr bwMode="auto">
          <a:xfrm>
            <a:off x="4876800" y="4953000"/>
            <a:ext cx="2971800" cy="1524000"/>
          </a:xfrm>
          <a:prstGeom prst="rect">
            <a:avLst/>
          </a:prstGeom>
          <a:noFill/>
          <a:ln w="12700">
            <a:solidFill>
              <a:schemeClr val="bg2"/>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15" name="Line 19"/>
          <p:cNvSpPr>
            <a:spLocks noChangeShapeType="1"/>
          </p:cNvSpPr>
          <p:nvPr/>
        </p:nvSpPr>
        <p:spPr bwMode="auto">
          <a:xfrm flipV="1">
            <a:off x="1828800" y="2286000"/>
            <a:ext cx="1981200" cy="609600"/>
          </a:xfrm>
          <a:prstGeom prst="line">
            <a:avLst/>
          </a:prstGeom>
          <a:noFill/>
          <a:ln w="76200">
            <a:solidFill>
              <a:srgbClr val="FF0000"/>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16" name="Line 20"/>
          <p:cNvSpPr>
            <a:spLocks noChangeShapeType="1"/>
          </p:cNvSpPr>
          <p:nvPr/>
        </p:nvSpPr>
        <p:spPr bwMode="auto">
          <a:xfrm flipV="1">
            <a:off x="5257800" y="2286000"/>
            <a:ext cx="1981200" cy="609600"/>
          </a:xfrm>
          <a:prstGeom prst="line">
            <a:avLst/>
          </a:prstGeom>
          <a:noFill/>
          <a:ln w="76200">
            <a:solidFill>
              <a:srgbClr val="FF0000"/>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62014519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81708"/>
                                        </p:tgtEl>
                                        <p:attrNameLst>
                                          <p:attrName>style.visibility</p:attrName>
                                        </p:attrNameLst>
                                      </p:cBhvr>
                                      <p:to>
                                        <p:strVal val="visible"/>
                                      </p:to>
                                    </p:set>
                                    <p:animEffect transition="in" filter="dissolve">
                                      <p:cBhvr>
                                        <p:cTn id="7" dur="500"/>
                                        <p:tgtEl>
                                          <p:spTgt spid="118170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81715"/>
                                        </p:tgtEl>
                                        <p:attrNameLst>
                                          <p:attrName>style.visibility</p:attrName>
                                        </p:attrNameLst>
                                      </p:cBhvr>
                                      <p:to>
                                        <p:strVal val="visible"/>
                                      </p:to>
                                    </p:set>
                                    <p:animEffect transition="in" filter="dissolve">
                                      <p:cBhvr>
                                        <p:cTn id="12" dur="500"/>
                                        <p:tgtEl>
                                          <p:spTgt spid="11817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81716"/>
                                        </p:tgtEl>
                                        <p:attrNameLst>
                                          <p:attrName>style.visibility</p:attrName>
                                        </p:attrNameLst>
                                      </p:cBhvr>
                                      <p:to>
                                        <p:strVal val="visible"/>
                                      </p:to>
                                    </p:set>
                                    <p:animEffect transition="in" filter="dissolve">
                                      <p:cBhvr>
                                        <p:cTn id="17" dur="500"/>
                                        <p:tgtEl>
                                          <p:spTgt spid="11817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81703"/>
                                        </p:tgtEl>
                                        <p:attrNameLst>
                                          <p:attrName>style.visibility</p:attrName>
                                        </p:attrNameLst>
                                      </p:cBhvr>
                                      <p:to>
                                        <p:strVal val="visible"/>
                                      </p:to>
                                    </p:set>
                                    <p:animEffect transition="in" filter="dissolve">
                                      <p:cBhvr>
                                        <p:cTn id="22" dur="500"/>
                                        <p:tgtEl>
                                          <p:spTgt spid="118170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81710"/>
                                        </p:tgtEl>
                                        <p:attrNameLst>
                                          <p:attrName>style.visibility</p:attrName>
                                        </p:attrNameLst>
                                      </p:cBhvr>
                                      <p:to>
                                        <p:strVal val="visible"/>
                                      </p:to>
                                    </p:set>
                                    <p:animEffect transition="in" filter="dissolve">
                                      <p:cBhvr>
                                        <p:cTn id="27" dur="500"/>
                                        <p:tgtEl>
                                          <p:spTgt spid="11817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81713"/>
                                        </p:tgtEl>
                                        <p:attrNameLst>
                                          <p:attrName>style.visibility</p:attrName>
                                        </p:attrNameLst>
                                      </p:cBhvr>
                                      <p:to>
                                        <p:strVal val="visible"/>
                                      </p:to>
                                    </p:set>
                                    <p:animEffect transition="in" filter="dissolve">
                                      <p:cBhvr>
                                        <p:cTn id="32" dur="500"/>
                                        <p:tgtEl>
                                          <p:spTgt spid="11817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81714"/>
                                        </p:tgtEl>
                                        <p:attrNameLst>
                                          <p:attrName>style.visibility</p:attrName>
                                        </p:attrNameLst>
                                      </p:cBhvr>
                                      <p:to>
                                        <p:strVal val="visible"/>
                                      </p:to>
                                    </p:set>
                                    <p:animEffect transition="in" filter="dissolve">
                                      <p:cBhvr>
                                        <p:cTn id="37" dur="500"/>
                                        <p:tgtEl>
                                          <p:spTgt spid="1181714"/>
                                        </p:tgtEl>
                                      </p:cBhvr>
                                    </p:animEffect>
                                  </p:childTnLst>
                                </p:cTn>
                              </p:par>
                              <p:par>
                                <p:cTn id="38" presetID="9" presetClass="entr" presetSubtype="0" fill="hold" nodeType="withEffect">
                                  <p:stCondLst>
                                    <p:cond delay="0"/>
                                  </p:stCondLst>
                                  <p:childTnLst>
                                    <p:set>
                                      <p:cBhvr>
                                        <p:cTn id="39" dur="1" fill="hold">
                                          <p:stCondLst>
                                            <p:cond delay="0"/>
                                          </p:stCondLst>
                                        </p:cTn>
                                        <p:tgtEl>
                                          <p:spTgt spid="1181712"/>
                                        </p:tgtEl>
                                        <p:attrNameLst>
                                          <p:attrName>style.visibility</p:attrName>
                                        </p:attrNameLst>
                                      </p:cBhvr>
                                      <p:to>
                                        <p:strVal val="visible"/>
                                      </p:to>
                                    </p:set>
                                    <p:animEffect transition="in" filter="dissolve">
                                      <p:cBhvr>
                                        <p:cTn id="40" dur="500"/>
                                        <p:tgtEl>
                                          <p:spTgt spid="1181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1703" grpId="0"/>
      <p:bldP spid="1181713" grpId="0"/>
      <p:bldP spid="1181714" grpId="0" animBg="1"/>
      <p:bldP spid="1181715" grpId="0" animBg="1"/>
      <p:bldP spid="11817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Text Box 2"/>
          <p:cNvSpPr txBox="1">
            <a:spLocks noChangeArrowheads="1"/>
          </p:cNvSpPr>
          <p:nvPr/>
        </p:nvSpPr>
        <p:spPr bwMode="auto">
          <a:xfrm>
            <a:off x="152400" y="228600"/>
            <a:ext cx="8763000" cy="2000548"/>
          </a:xfrm>
          <a:prstGeom prst="rect">
            <a:avLst/>
          </a:prstGeom>
          <a:noFill/>
          <a:ln w="12700">
            <a:noFill/>
            <a:miter lim="800000"/>
            <a:headEnd/>
            <a:tailEnd/>
          </a:ln>
          <a:effec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Rossby </a:t>
            </a:r>
            <a:r>
              <a:rPr lang="en-US" sz="2400" dirty="0">
                <a:solidFill>
                  <a:srgbClr val="000000"/>
                </a:solidFill>
                <a:latin typeface="Arial"/>
              </a:rPr>
              <a:t>W</a:t>
            </a:r>
            <a:r>
              <a:rPr kumimoji="0" lang="en-US" sz="2400" b="0" i="0" u="none" strike="noStrike" kern="1200" cap="none" spc="0" normalizeH="0" baseline="0" noProof="0" dirty="0" err="1">
                <a:ln>
                  <a:noFill/>
                </a:ln>
                <a:solidFill>
                  <a:srgbClr val="000000"/>
                </a:solidFill>
                <a:effectLst/>
                <a:uLnTx/>
                <a:uFillTx/>
                <a:latin typeface="Arial"/>
                <a:ea typeface="+mn-ea"/>
                <a:cs typeface="+mn-cs"/>
              </a:rPr>
              <a:t>ave</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lang="en-US" sz="2400" dirty="0">
                <a:solidFill>
                  <a:srgbClr val="000000"/>
                </a:solidFill>
                <a:latin typeface="Arial"/>
              </a:rPr>
              <a:t>h</a:t>
            </a:r>
            <a:r>
              <a:rPr kumimoji="0" lang="en-US" sz="2400" b="0" i="0" u="none" strike="noStrike" kern="1200" cap="none" spc="0" normalizeH="0" baseline="0" noProof="0" dirty="0" err="1">
                <a:ln>
                  <a:noFill/>
                </a:ln>
                <a:solidFill>
                  <a:srgbClr val="000000"/>
                </a:solidFill>
                <a:effectLst/>
                <a:uLnTx/>
                <a:uFillTx/>
                <a:latin typeface="Arial"/>
                <a:ea typeface="+mn-ea"/>
                <a:cs typeface="+mn-cs"/>
              </a:rPr>
              <a:t>euristics</a:t>
            </a:r>
            <a:r>
              <a:rPr lang="en-US" sz="2400" dirty="0">
                <a:solidFill>
                  <a:srgbClr val="000000"/>
                </a:solidFill>
                <a:latin typeface="Arial"/>
              </a:rPr>
              <a:t> and </a:t>
            </a:r>
            <a:r>
              <a:rPr kumimoji="0" lang="en-US" sz="2400" b="0" i="0" u="none" strike="noStrike" kern="1200" cap="none" spc="0" normalizeH="0" baseline="0" noProof="0" dirty="0">
                <a:ln>
                  <a:noFill/>
                </a:ln>
                <a:solidFill>
                  <a:srgbClr val="000000"/>
                </a:solidFill>
                <a:effectLst/>
                <a:uLnTx/>
                <a:uFillTx/>
                <a:latin typeface="Arial"/>
                <a:ea typeface="+mn-ea"/>
                <a:cs typeface="+mn-cs"/>
              </a:rPr>
              <a:t>mnemonics</a:t>
            </a:r>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Physically, how can we understand tendency for </a:t>
            </a:r>
            <a:r>
              <a:rPr kumimoji="0" lang="en-US" sz="2000" b="0" i="0" u="none" strike="noStrike" kern="1200" cap="none" spc="0" normalizeH="0" baseline="0" noProof="0" dirty="0" err="1">
                <a:ln>
                  <a:noFill/>
                </a:ln>
                <a:solidFill>
                  <a:srgbClr val="000000"/>
                </a:solidFill>
                <a:effectLst/>
                <a:uLnTx/>
                <a:uFillTx/>
                <a:latin typeface="Arial"/>
                <a:ea typeface="+mn-ea"/>
                <a:cs typeface="+mn-cs"/>
              </a:rPr>
              <a:t>Rossby</a:t>
            </a:r>
            <a:r>
              <a:rPr kumimoji="0" lang="en-US" sz="2000" b="0" i="0" u="none" strike="noStrike" kern="1200" cap="none" spc="0" normalizeH="0" baseline="0" noProof="0" dirty="0">
                <a:ln>
                  <a:noFill/>
                </a:ln>
                <a:solidFill>
                  <a:srgbClr val="000000"/>
                </a:solidFill>
                <a:effectLst/>
                <a:uLnTx/>
                <a:uFillTx/>
                <a:latin typeface="Arial"/>
                <a:ea typeface="+mn-ea"/>
                <a:cs typeface="+mn-cs"/>
              </a:rPr>
              <a:t> waves to propagate </a:t>
            </a:r>
            <a:r>
              <a:rPr kumimoji="0" lang="en-US" sz="2000" b="1" i="1" u="none" strike="noStrike" kern="1200" cap="none" spc="0" normalizeH="0" baseline="0" noProof="0" dirty="0">
                <a:ln>
                  <a:noFill/>
                </a:ln>
                <a:solidFill>
                  <a:srgbClr val="FF0000"/>
                </a:solidFill>
                <a:effectLst/>
                <a:uLnTx/>
                <a:uFillTx/>
                <a:latin typeface="Arial"/>
                <a:ea typeface="+mn-ea"/>
                <a:cs typeface="+mn-cs"/>
              </a:rPr>
              <a:t>westward</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1" u="none" strike="noStrike" kern="1200" cap="none" spc="0" normalizeH="0" baseline="0" noProof="0" dirty="0">
                <a:ln>
                  <a:noFill/>
                </a:ln>
                <a:solidFill>
                  <a:srgbClr val="000000"/>
                </a:solidFill>
                <a:effectLst/>
                <a:uLnTx/>
                <a:uFillTx/>
                <a:latin typeface="Arial"/>
                <a:ea typeface="+mn-ea"/>
                <a:cs typeface="+mn-cs"/>
              </a:rPr>
              <a:t>relative to the flow</a:t>
            </a:r>
            <a:r>
              <a:rPr kumimoji="0" lang="en-US" sz="2000" b="0" i="0" u="none" strike="noStrike" kern="1200" cap="none" spc="0" normalizeH="0" baseline="0" noProof="0" dirty="0">
                <a:ln>
                  <a:noFill/>
                </a:ln>
                <a:solidFill>
                  <a:srgbClr val="000000"/>
                </a:solidFill>
                <a:effectLst/>
                <a:uLnTx/>
                <a:uFillTx/>
                <a:latin typeface="Arial"/>
                <a:ea typeface="+mn-ea"/>
                <a:cs typeface="+mn-cs"/>
              </a:rPr>
              <a:t>?</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This is related to the “beta-effect”, motion related to the </a:t>
            </a:r>
            <a:r>
              <a:rPr kumimoji="0" lang="en-US" sz="2000" b="0" i="1" u="none" strike="noStrike" kern="1200" cap="none" spc="0" normalizeH="0" baseline="0" noProof="0" dirty="0">
                <a:ln>
                  <a:noFill/>
                </a:ln>
                <a:solidFill>
                  <a:srgbClr val="000000"/>
                </a:solidFill>
                <a:effectLst/>
                <a:uLnTx/>
                <a:uFillTx/>
                <a:latin typeface="Arial"/>
                <a:ea typeface="+mn-ea"/>
                <a:cs typeface="+mn-cs"/>
              </a:rPr>
              <a:t>advection of planetary </a:t>
            </a:r>
            <a:r>
              <a:rPr kumimoji="0" lang="en-US" sz="2000" b="0" i="1" u="none" strike="noStrike" kern="1200" cap="none" spc="0" normalizeH="0" baseline="0" noProof="0" dirty="0" err="1">
                <a:ln>
                  <a:noFill/>
                </a:ln>
                <a:solidFill>
                  <a:srgbClr val="000000"/>
                </a:solidFill>
                <a:effectLst/>
                <a:uLnTx/>
                <a:uFillTx/>
                <a:latin typeface="Arial"/>
                <a:ea typeface="+mn-ea"/>
                <a:cs typeface="+mn-cs"/>
              </a:rPr>
              <a:t>vorticity</a:t>
            </a:r>
            <a:r>
              <a:rPr kumimoji="0" lang="en-US" sz="2000" b="0" i="0" u="none" strike="noStrike" kern="1200" cap="none" spc="0" normalizeH="0" baseline="0" noProof="0" dirty="0">
                <a:ln>
                  <a:noFill/>
                </a:ln>
                <a:solidFill>
                  <a:srgbClr val="000000"/>
                </a:solidFill>
                <a:effectLst/>
                <a:uLnTx/>
                <a:uFillTx/>
                <a:latin typeface="Arial"/>
                <a:ea typeface="+mn-ea"/>
                <a:cs typeface="+mn-cs"/>
              </a:rPr>
              <a:t> (the fact that f changes with latitude)</a:t>
            </a:r>
          </a:p>
        </p:txBody>
      </p:sp>
      <p:grpSp>
        <p:nvGrpSpPr>
          <p:cNvPr id="2" name="Group 3"/>
          <p:cNvGrpSpPr>
            <a:grpSpLocks/>
          </p:cNvGrpSpPr>
          <p:nvPr/>
        </p:nvGrpSpPr>
        <p:grpSpPr bwMode="auto">
          <a:xfrm>
            <a:off x="304800" y="3983038"/>
            <a:ext cx="7924800" cy="2874962"/>
            <a:chOff x="1872" y="3888"/>
            <a:chExt cx="8208" cy="4528"/>
          </a:xfrm>
        </p:grpSpPr>
        <p:grpSp>
          <p:nvGrpSpPr>
            <p:cNvPr id="3" name="Group 4"/>
            <p:cNvGrpSpPr>
              <a:grpSpLocks/>
            </p:cNvGrpSpPr>
            <p:nvPr/>
          </p:nvGrpSpPr>
          <p:grpSpPr bwMode="auto">
            <a:xfrm>
              <a:off x="1872" y="3888"/>
              <a:ext cx="8208" cy="2258"/>
              <a:chOff x="1728" y="7362"/>
              <a:chExt cx="8208" cy="2258"/>
            </a:xfrm>
          </p:grpSpPr>
          <p:sp>
            <p:nvSpPr>
              <p:cNvPr id="1228805" name="Freeform 5"/>
              <p:cNvSpPr>
                <a:spLocks/>
              </p:cNvSpPr>
              <p:nvPr/>
            </p:nvSpPr>
            <p:spPr bwMode="auto">
              <a:xfrm>
                <a:off x="1728" y="7938"/>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06" name="Freeform 6"/>
              <p:cNvSpPr>
                <a:spLocks/>
              </p:cNvSpPr>
              <p:nvPr/>
            </p:nvSpPr>
            <p:spPr bwMode="auto">
              <a:xfrm>
                <a:off x="1728" y="7362"/>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nvGrpSpPr>
            <p:cNvPr id="4" name="Group 7"/>
            <p:cNvGrpSpPr>
              <a:grpSpLocks/>
            </p:cNvGrpSpPr>
            <p:nvPr/>
          </p:nvGrpSpPr>
          <p:grpSpPr bwMode="auto">
            <a:xfrm>
              <a:off x="1872" y="5184"/>
              <a:ext cx="8208" cy="3232"/>
              <a:chOff x="1728" y="8610"/>
              <a:chExt cx="8208" cy="3232"/>
            </a:xfrm>
          </p:grpSpPr>
          <p:sp>
            <p:nvSpPr>
              <p:cNvPr id="1228808" name="Freeform 8"/>
              <p:cNvSpPr>
                <a:spLocks/>
              </p:cNvSpPr>
              <p:nvPr/>
            </p:nvSpPr>
            <p:spPr bwMode="auto">
              <a:xfrm>
                <a:off x="1728" y="86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09" name="Freeform 9"/>
              <p:cNvSpPr>
                <a:spLocks/>
              </p:cNvSpPr>
              <p:nvPr/>
            </p:nvSpPr>
            <p:spPr bwMode="auto">
              <a:xfrm>
                <a:off x="1728" y="9234"/>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0" name="Freeform 10"/>
              <p:cNvSpPr>
                <a:spLocks/>
              </p:cNvSpPr>
              <p:nvPr/>
            </p:nvSpPr>
            <p:spPr bwMode="auto">
              <a:xfrm>
                <a:off x="1728" y="98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1" name="Line 11"/>
              <p:cNvSpPr>
                <a:spLocks noChangeShapeType="1"/>
              </p:cNvSpPr>
              <p:nvPr/>
            </p:nvSpPr>
            <p:spPr bwMode="auto">
              <a:xfrm>
                <a:off x="5616" y="8818"/>
                <a:ext cx="0" cy="3024"/>
              </a:xfrm>
              <a:prstGeom prst="line">
                <a:avLst/>
              </a:prstGeom>
              <a:noFill/>
              <a:ln w="57150">
                <a:solidFill>
                  <a:srgbClr val="000000"/>
                </a:solidFill>
                <a:prstDash val="lgDash"/>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sp>
        <p:nvSpPr>
          <p:cNvPr id="1228812" name="Line 12"/>
          <p:cNvSpPr>
            <a:spLocks noChangeShapeType="1"/>
          </p:cNvSpPr>
          <p:nvPr/>
        </p:nvSpPr>
        <p:spPr bwMode="auto">
          <a:xfrm>
            <a:off x="16002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3" name="Line 13"/>
          <p:cNvSpPr>
            <a:spLocks noChangeShapeType="1"/>
          </p:cNvSpPr>
          <p:nvPr/>
        </p:nvSpPr>
        <p:spPr bwMode="auto">
          <a:xfrm>
            <a:off x="66294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4" name="Text Box 14"/>
          <p:cNvSpPr txBox="1">
            <a:spLocks noChangeArrowheads="1"/>
          </p:cNvSpPr>
          <p:nvPr/>
        </p:nvSpPr>
        <p:spPr bwMode="auto">
          <a:xfrm>
            <a:off x="381000" y="2590800"/>
            <a:ext cx="3505200" cy="1219200"/>
          </a:xfrm>
          <a:prstGeom prst="rect">
            <a:avLst/>
          </a:prstGeom>
          <a:solidFill>
            <a:srgbClr val="FFFFFF"/>
          </a:solid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West of trough axis, in northerly flow, larger f  </a:t>
            </a:r>
            <a:r>
              <a:rPr kumimoji="0" lang="en-US" sz="1800" b="1" i="0" u="none" strike="noStrike" kern="1200" cap="none" spc="0" normalizeH="0" baseline="0" noProof="0" dirty="0" err="1">
                <a:ln>
                  <a:noFill/>
                </a:ln>
                <a:solidFill>
                  <a:srgbClr val="000000"/>
                </a:solidFill>
                <a:effectLst/>
                <a:uLnTx/>
                <a:uFillTx/>
                <a:latin typeface="Times New Roman" pitchFamily="18" charset="0"/>
                <a:ea typeface="+mn-ea"/>
                <a:cs typeface="+mn-cs"/>
              </a:rPr>
              <a:t>advected</a:t>
            </a: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 : trough  “built” there</a:t>
            </a:r>
            <a:endPar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1228815" name="Line 15"/>
          <p:cNvSpPr>
            <a:spLocks noChangeShapeType="1"/>
          </p:cNvSpPr>
          <p:nvPr/>
        </p:nvSpPr>
        <p:spPr bwMode="auto">
          <a:xfrm flipV="1">
            <a:off x="8305800" y="2971800"/>
            <a:ext cx="0" cy="838200"/>
          </a:xfrm>
          <a:prstGeom prst="line">
            <a:avLst/>
          </a:prstGeom>
          <a:noFill/>
          <a:ln w="9525">
            <a:solidFill>
              <a:schemeClr val="bg2"/>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6" name="Text Box 16"/>
          <p:cNvSpPr txBox="1">
            <a:spLocks noChangeArrowheads="1"/>
          </p:cNvSpPr>
          <p:nvPr/>
        </p:nvSpPr>
        <p:spPr bwMode="auto">
          <a:xfrm>
            <a:off x="8001000" y="3857625"/>
            <a:ext cx="838200" cy="409575"/>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north</a:t>
            </a: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8817" name="Line 17"/>
          <p:cNvSpPr>
            <a:spLocks noChangeShapeType="1"/>
          </p:cNvSpPr>
          <p:nvPr/>
        </p:nvSpPr>
        <p:spPr bwMode="auto">
          <a:xfrm>
            <a:off x="2590800" y="3733800"/>
            <a:ext cx="228600" cy="990600"/>
          </a:xfrm>
          <a:prstGeom prst="line">
            <a:avLst/>
          </a:prstGeom>
          <a:noFill/>
          <a:ln w="127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8" name="Text Box 18"/>
          <p:cNvSpPr txBox="1">
            <a:spLocks noChangeArrowheads="1"/>
          </p:cNvSpPr>
          <p:nvPr/>
        </p:nvSpPr>
        <p:spPr bwMode="auto">
          <a:xfrm>
            <a:off x="4572000" y="2667000"/>
            <a:ext cx="3352800" cy="1219200"/>
          </a:xfrm>
          <a:prstGeom prst="rect">
            <a:avLst/>
          </a:prstGeom>
          <a:solidFill>
            <a:srgbClr val="FFFFFF"/>
          </a:solid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West of ridge axis, in southerly flow, smaller f </a:t>
            </a:r>
            <a:r>
              <a:rPr kumimoji="0" lang="en-US" sz="1800" b="1" i="0" u="none" strike="noStrike" kern="1200" cap="none" spc="0" normalizeH="0" baseline="0" noProof="0" dirty="0" err="1">
                <a:ln>
                  <a:noFill/>
                </a:ln>
                <a:solidFill>
                  <a:srgbClr val="000000"/>
                </a:solidFill>
                <a:effectLst/>
                <a:uLnTx/>
                <a:uFillTx/>
                <a:latin typeface="Times New Roman" pitchFamily="18" charset="0"/>
                <a:ea typeface="+mn-ea"/>
                <a:cs typeface="+mn-cs"/>
              </a:rPr>
              <a:t>advected</a:t>
            </a: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 ridge  “built” there</a:t>
            </a:r>
            <a:endPar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1228819" name="Line 19"/>
          <p:cNvSpPr>
            <a:spLocks noChangeShapeType="1"/>
          </p:cNvSpPr>
          <p:nvPr/>
        </p:nvSpPr>
        <p:spPr bwMode="auto">
          <a:xfrm>
            <a:off x="5410200" y="3886200"/>
            <a:ext cx="304800" cy="762000"/>
          </a:xfrm>
          <a:prstGeom prst="line">
            <a:avLst/>
          </a:prstGeom>
          <a:noFill/>
          <a:ln w="127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20" name="Text Box 20"/>
          <p:cNvSpPr txBox="1">
            <a:spLocks noChangeArrowheads="1"/>
          </p:cNvSpPr>
          <p:nvPr/>
        </p:nvSpPr>
        <p:spPr bwMode="auto">
          <a:xfrm>
            <a:off x="228600" y="6019800"/>
            <a:ext cx="3276600" cy="685800"/>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Times New Roman" pitchFamily="18" charset="0"/>
                <a:ea typeface="+mn-ea"/>
                <a:cs typeface="+mn-cs"/>
              </a:rPr>
              <a:t>Result: whole pattern propagates westward against vorticity advection, which acts to push pattern eastward</a:t>
            </a:r>
            <a:endParaRPr kumimoji="0" lang="en-US" sz="1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8821" name="Line 21"/>
          <p:cNvSpPr>
            <a:spLocks noChangeShapeType="1"/>
          </p:cNvSpPr>
          <p:nvPr/>
        </p:nvSpPr>
        <p:spPr bwMode="auto">
          <a:xfrm flipH="1">
            <a:off x="6324600" y="4495800"/>
            <a:ext cx="609600" cy="0"/>
          </a:xfrm>
          <a:prstGeom prst="line">
            <a:avLst/>
          </a:prstGeom>
          <a:noFill/>
          <a:ln w="1270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22" name="Line 22"/>
          <p:cNvSpPr>
            <a:spLocks noChangeShapeType="1"/>
          </p:cNvSpPr>
          <p:nvPr/>
        </p:nvSpPr>
        <p:spPr bwMode="auto">
          <a:xfrm flipH="1">
            <a:off x="3657600" y="5638800"/>
            <a:ext cx="609600" cy="0"/>
          </a:xfrm>
          <a:prstGeom prst="line">
            <a:avLst/>
          </a:prstGeom>
          <a:noFill/>
          <a:ln w="1270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23" name="Line 23"/>
          <p:cNvSpPr>
            <a:spLocks noChangeShapeType="1"/>
          </p:cNvSpPr>
          <p:nvPr/>
        </p:nvSpPr>
        <p:spPr bwMode="auto">
          <a:xfrm flipH="1">
            <a:off x="1295400" y="4495800"/>
            <a:ext cx="609600" cy="0"/>
          </a:xfrm>
          <a:prstGeom prst="line">
            <a:avLst/>
          </a:prstGeom>
          <a:noFill/>
          <a:ln w="1270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8733589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228823"/>
                                        </p:tgtEl>
                                        <p:attrNameLst>
                                          <p:attrName>style.visibility</p:attrName>
                                        </p:attrNameLst>
                                      </p:cBhvr>
                                      <p:to>
                                        <p:strVal val="visible"/>
                                      </p:to>
                                    </p:set>
                                    <p:animEffect transition="in" filter="dissolve">
                                      <p:cBhvr>
                                        <p:cTn id="7" dur="500"/>
                                        <p:tgtEl>
                                          <p:spTgt spid="12288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28822"/>
                                        </p:tgtEl>
                                        <p:attrNameLst>
                                          <p:attrName>style.visibility</p:attrName>
                                        </p:attrNameLst>
                                      </p:cBhvr>
                                      <p:to>
                                        <p:strVal val="visible"/>
                                      </p:to>
                                    </p:set>
                                    <p:animEffect transition="in" filter="dissolve">
                                      <p:cBhvr>
                                        <p:cTn id="10" dur="500"/>
                                        <p:tgtEl>
                                          <p:spTgt spid="122882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28821"/>
                                        </p:tgtEl>
                                        <p:attrNameLst>
                                          <p:attrName>style.visibility</p:attrName>
                                        </p:attrNameLst>
                                      </p:cBhvr>
                                      <p:to>
                                        <p:strVal val="visible"/>
                                      </p:to>
                                    </p:set>
                                    <p:animEffect transition="in" filter="dissolve">
                                      <p:cBhvr>
                                        <p:cTn id="13" dur="500"/>
                                        <p:tgtEl>
                                          <p:spTgt spid="1228821"/>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path" presetSubtype="0" accel="50000" decel="50000" fill="hold" nodeType="clickEffect">
                                  <p:stCondLst>
                                    <p:cond delay="0"/>
                                  </p:stCondLst>
                                  <p:childTnLst>
                                    <p:animMotion origin="layout" path="M -0.01667 -0.00138 L -0.10834 -0.00138 " pathEditMode="relative" rAng="0" ptsTypes="AA">
                                      <p:cBhvr>
                                        <p:cTn id="17" dur="2000" fill="hold"/>
                                        <p:tgtEl>
                                          <p:spTgt spid="2"/>
                                        </p:tgtEl>
                                        <p:attrNameLst>
                                          <p:attrName>ppt_x</p:attrName>
                                          <p:attrName>ppt_y</p:attrName>
                                        </p:attrNameLst>
                                      </p:cBhvr>
                                      <p:rCtr x="-46" y="0"/>
                                    </p:animMotion>
                                  </p:childTnLst>
                                </p:cTn>
                              </p:par>
                              <p:par>
                                <p:cTn id="18" presetID="35" presetClass="path" presetSubtype="0" accel="50000" decel="50000" fill="hold" grpId="1" nodeType="withEffect">
                                  <p:stCondLst>
                                    <p:cond delay="0"/>
                                  </p:stCondLst>
                                  <p:childTnLst>
                                    <p:animMotion origin="layout" path="M 3.33333E-6 2.31214E-6 L -0.11667 2.31214E-6 " pathEditMode="relative" rAng="0" ptsTypes="AA">
                                      <p:cBhvr>
                                        <p:cTn id="19" dur="2000" fill="hold"/>
                                        <p:tgtEl>
                                          <p:spTgt spid="1228821"/>
                                        </p:tgtEl>
                                        <p:attrNameLst>
                                          <p:attrName>ppt_x</p:attrName>
                                          <p:attrName>ppt_y</p:attrName>
                                        </p:attrNameLst>
                                      </p:cBhvr>
                                      <p:rCtr x="-58" y="0"/>
                                    </p:animMotion>
                                  </p:childTnLst>
                                </p:cTn>
                              </p:par>
                              <p:par>
                                <p:cTn id="20" presetID="35" presetClass="path" presetSubtype="0" accel="50000" decel="50000" fill="hold" grpId="1" nodeType="withEffect">
                                  <p:stCondLst>
                                    <p:cond delay="0"/>
                                  </p:stCondLst>
                                  <p:childTnLst>
                                    <p:animMotion origin="layout" path="M 0.025 5.78035E-8 L -0.08334 5.78035E-8 " pathEditMode="relative" rAng="0" ptsTypes="AA">
                                      <p:cBhvr>
                                        <p:cTn id="21" dur="2000" fill="hold"/>
                                        <p:tgtEl>
                                          <p:spTgt spid="1228822"/>
                                        </p:tgtEl>
                                        <p:attrNameLst>
                                          <p:attrName>ppt_x</p:attrName>
                                          <p:attrName>ppt_y</p:attrName>
                                        </p:attrNameLst>
                                      </p:cBhvr>
                                      <p:rCtr x="-54" y="0"/>
                                    </p:animMotion>
                                  </p:childTnLst>
                                </p:cTn>
                              </p:par>
                              <p:par>
                                <p:cTn id="22" presetID="35" presetClass="path" presetSubtype="0" accel="50000" decel="50000" fill="hold" grpId="1" nodeType="withEffect">
                                  <p:stCondLst>
                                    <p:cond delay="0"/>
                                  </p:stCondLst>
                                  <p:childTnLst>
                                    <p:animMotion origin="layout" path="M 0.0 2.31214E-6 L -0.11667 2.31214E-6 " pathEditMode="relative" rAng="0" ptsTypes="AA">
                                      <p:cBhvr>
                                        <p:cTn id="23" dur="2000" fill="hold"/>
                                        <p:tgtEl>
                                          <p:spTgt spid="1228823"/>
                                        </p:tgtEl>
                                        <p:attrNameLst>
                                          <p:attrName>ppt_x</p:attrName>
                                          <p:attrName>ppt_y</p:attrName>
                                        </p:attrNameLst>
                                      </p:cBhvr>
                                      <p:rCtr x="-58" y="0"/>
                                    </p:animMotion>
                                  </p:childTnLst>
                                </p:cTn>
                              </p:par>
                              <p:par>
                                <p:cTn id="24" presetID="35" presetClass="path" presetSubtype="0" accel="50000" decel="50000" fill="hold" grpId="0" nodeType="withEffect">
                                  <p:stCondLst>
                                    <p:cond delay="0"/>
                                  </p:stCondLst>
                                  <p:childTnLst>
                                    <p:animMotion origin="layout" path="M 0.0 -2.48555E-6 L -0.11667 -2.48555E-6 " pathEditMode="relative" rAng="0" ptsTypes="AA">
                                      <p:cBhvr>
                                        <p:cTn id="25" dur="2000" fill="hold"/>
                                        <p:tgtEl>
                                          <p:spTgt spid="1228812"/>
                                        </p:tgtEl>
                                        <p:attrNameLst>
                                          <p:attrName>ppt_x</p:attrName>
                                          <p:attrName>ppt_y</p:attrName>
                                        </p:attrNameLst>
                                      </p:cBhvr>
                                      <p:rCtr x="-58" y="0"/>
                                    </p:animMotion>
                                  </p:childTnLst>
                                </p:cTn>
                              </p:par>
                              <p:par>
                                <p:cTn id="26" presetID="35" presetClass="path" presetSubtype="0" accel="50000" decel="50000" fill="hold" grpId="0" nodeType="withEffect">
                                  <p:stCondLst>
                                    <p:cond delay="0"/>
                                  </p:stCondLst>
                                  <p:childTnLst>
                                    <p:animMotion origin="layout" path="M -3.33333E-6 -2.48555E-6 L -0.11666 -2.48555E-6 " pathEditMode="relative" rAng="0" ptsTypes="AA">
                                      <p:cBhvr>
                                        <p:cTn id="27" dur="2000" fill="hold"/>
                                        <p:tgtEl>
                                          <p:spTgt spid="1228813"/>
                                        </p:tgtEl>
                                        <p:attrNameLst>
                                          <p:attrName>ppt_x</p:attrName>
                                          <p:attrName>ppt_y</p:attrName>
                                        </p:attrNameLst>
                                      </p:cBhvr>
                                      <p:rCtr x="-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12" grpId="0" animBg="1"/>
      <p:bldP spid="1228813" grpId="0" animBg="1"/>
      <p:bldP spid="1228821" grpId="0" animBg="1"/>
      <p:bldP spid="1228821" grpId="1" animBg="1"/>
      <p:bldP spid="1228822" grpId="0" animBg="1"/>
      <p:bldP spid="1228822" grpId="1" animBg="1"/>
      <p:bldP spid="1228823" grpId="0" animBg="1"/>
      <p:bldP spid="122882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ChangeArrowheads="1"/>
          </p:cNvSpPr>
          <p:nvPr/>
        </p:nvSpPr>
        <p:spPr bwMode="auto">
          <a:xfrm>
            <a:off x="76200" y="3186113"/>
            <a:ext cx="9144000" cy="0"/>
          </a:xfrm>
          <a:prstGeom prst="rect">
            <a:avLst/>
          </a:prstGeom>
          <a:noFill/>
          <a:ln w="12700">
            <a:noFill/>
            <a:miter lim="800000"/>
            <a:headEnd/>
            <a:tailEnd/>
          </a:ln>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0963" name="Freeform 8"/>
          <p:cNvSpPr>
            <a:spLocks/>
          </p:cNvSpPr>
          <p:nvPr/>
        </p:nvSpPr>
        <p:spPr bwMode="auto">
          <a:xfrm>
            <a:off x="307975" y="2708275"/>
            <a:ext cx="7540625" cy="1624013"/>
          </a:xfrm>
          <a:custGeom>
            <a:avLst/>
            <a:gdLst>
              <a:gd name="T0" fmla="*/ 0 w 4750"/>
              <a:gd name="T1" fmla="*/ 2147483647 h 1023"/>
              <a:gd name="T2" fmla="*/ 2147483647 w 4750"/>
              <a:gd name="T3" fmla="*/ 2147483647 h 1023"/>
              <a:gd name="T4" fmla="*/ 2147483647 w 4750"/>
              <a:gd name="T5" fmla="*/ 2147483647 h 1023"/>
              <a:gd name="T6" fmla="*/ 2147483647 w 4750"/>
              <a:gd name="T7" fmla="*/ 2147483647 h 1023"/>
              <a:gd name="T8" fmla="*/ 2147483647 w 4750"/>
              <a:gd name="T9" fmla="*/ 2147483647 h 1023"/>
              <a:gd name="T10" fmla="*/ 2147483647 w 4750"/>
              <a:gd name="T11" fmla="*/ 2147483647 h 1023"/>
              <a:gd name="T12" fmla="*/ 2147483647 w 4750"/>
              <a:gd name="T13" fmla="*/ 2147483647 h 1023"/>
              <a:gd name="T14" fmla="*/ 2147483647 w 4750"/>
              <a:gd name="T15" fmla="*/ 2147483647 h 1023"/>
              <a:gd name="T16" fmla="*/ 2147483647 w 4750"/>
              <a:gd name="T17" fmla="*/ 2147483647 h 1023"/>
              <a:gd name="T18" fmla="*/ 2147483647 w 4750"/>
              <a:gd name="T19" fmla="*/ 2147483647 h 1023"/>
              <a:gd name="T20" fmla="*/ 2147483647 w 4750"/>
              <a:gd name="T21" fmla="*/ 2147483647 h 10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50"/>
              <a:gd name="T34" fmla="*/ 0 h 1023"/>
              <a:gd name="T35" fmla="*/ 4750 w 4750"/>
              <a:gd name="T36" fmla="*/ 1023 h 10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50" h="1023">
                <a:moveTo>
                  <a:pt x="0" y="827"/>
                </a:moveTo>
                <a:cubicBezTo>
                  <a:pt x="46" y="777"/>
                  <a:pt x="158" y="647"/>
                  <a:pt x="284" y="525"/>
                </a:cubicBezTo>
                <a:cubicBezTo>
                  <a:pt x="410" y="403"/>
                  <a:pt x="604" y="171"/>
                  <a:pt x="759" y="95"/>
                </a:cubicBezTo>
                <a:cubicBezTo>
                  <a:pt x="914" y="19"/>
                  <a:pt x="1050" y="7"/>
                  <a:pt x="1216" y="68"/>
                </a:cubicBezTo>
                <a:cubicBezTo>
                  <a:pt x="1382" y="129"/>
                  <a:pt x="1591" y="315"/>
                  <a:pt x="1756" y="461"/>
                </a:cubicBezTo>
                <a:cubicBezTo>
                  <a:pt x="1921" y="607"/>
                  <a:pt x="2044" y="867"/>
                  <a:pt x="2204" y="945"/>
                </a:cubicBezTo>
                <a:cubicBezTo>
                  <a:pt x="2364" y="1023"/>
                  <a:pt x="2556" y="1015"/>
                  <a:pt x="2716" y="927"/>
                </a:cubicBezTo>
                <a:cubicBezTo>
                  <a:pt x="2876" y="839"/>
                  <a:pt x="2993" y="561"/>
                  <a:pt x="3164" y="415"/>
                </a:cubicBezTo>
                <a:cubicBezTo>
                  <a:pt x="3335" y="269"/>
                  <a:pt x="3548" y="98"/>
                  <a:pt x="3740" y="49"/>
                </a:cubicBezTo>
                <a:cubicBezTo>
                  <a:pt x="3932" y="0"/>
                  <a:pt x="4150" y="34"/>
                  <a:pt x="4318" y="118"/>
                </a:cubicBezTo>
                <a:cubicBezTo>
                  <a:pt x="4486" y="202"/>
                  <a:pt x="4630" y="370"/>
                  <a:pt x="4750" y="550"/>
                </a:cubicBezTo>
              </a:path>
            </a:pathLst>
          </a:custGeom>
          <a:noFill/>
          <a:ln w="12700" cap="flat" cmpd="sng">
            <a:solidFill>
              <a:schemeClr val="bg2"/>
            </a:solidFill>
            <a:prstDash val="solid"/>
            <a:round/>
            <a:headEnd type="non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5566" name="Text Box 14"/>
          <p:cNvSpPr txBox="1">
            <a:spLocks noChangeArrowheads="1"/>
          </p:cNvSpPr>
          <p:nvPr/>
        </p:nvSpPr>
        <p:spPr bwMode="auto">
          <a:xfrm>
            <a:off x="4876800" y="4495800"/>
            <a:ext cx="3200400" cy="1169988"/>
          </a:xfrm>
          <a:prstGeom prst="rect">
            <a:avLst/>
          </a:prstGeom>
          <a:noFill/>
          <a:ln w="12700">
            <a:noFill/>
            <a:miter lim="800000"/>
            <a:headEnd/>
            <a:tailEnd/>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 </a:t>
            </a:r>
            <a:r>
              <a:rPr kumimoji="0" lang="en-US" sz="2000" b="0" i="1" u="none" strike="noStrike" kern="1200" cap="none" spc="0" normalizeH="0" baseline="0" noProof="0" dirty="0">
                <a:ln>
                  <a:noFill/>
                </a:ln>
                <a:solidFill>
                  <a:srgbClr val="000000"/>
                </a:solidFill>
                <a:effectLst/>
                <a:uLnTx/>
                <a:uFillTx/>
                <a:latin typeface="Times New Roman" pitchFamily="18" charset="0"/>
                <a:ea typeface="+mn-ea"/>
                <a:cs typeface="+mn-cs"/>
              </a:rPr>
              <a:t>f</a:t>
            </a: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  has decreased,</a:t>
            </a: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sym typeface="Symbol" pitchFamily="18" charset="2"/>
              </a:rPr>
              <a:t>   increases to compensate:  cyclonic turn</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 </a:t>
            </a:r>
          </a:p>
        </p:txBody>
      </p:sp>
      <p:sp>
        <p:nvSpPr>
          <p:cNvPr id="1175568" name="Line 16"/>
          <p:cNvSpPr>
            <a:spLocks noChangeShapeType="1"/>
          </p:cNvSpPr>
          <p:nvPr/>
        </p:nvSpPr>
        <p:spPr bwMode="auto">
          <a:xfrm flipH="1" flipV="1">
            <a:off x="4343400" y="4419600"/>
            <a:ext cx="533400" cy="304800"/>
          </a:xfrm>
          <a:prstGeom prst="line">
            <a:avLst/>
          </a:prstGeom>
          <a:noFill/>
          <a:ln w="12700">
            <a:solidFill>
              <a:srgbClr val="00FF00"/>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5570" name="Freeform 18"/>
          <p:cNvSpPr>
            <a:spLocks/>
          </p:cNvSpPr>
          <p:nvPr/>
        </p:nvSpPr>
        <p:spPr bwMode="auto">
          <a:xfrm flipH="1">
            <a:off x="1447800" y="2438400"/>
            <a:ext cx="341313" cy="566738"/>
          </a:xfrm>
          <a:custGeom>
            <a:avLst/>
            <a:gdLst>
              <a:gd name="T0" fmla="*/ 2147483647 w 215"/>
              <a:gd name="T1" fmla="*/ 0 h 357"/>
              <a:gd name="T2" fmla="*/ 2147483647 w 215"/>
              <a:gd name="T3" fmla="*/ 2147483647 h 357"/>
              <a:gd name="T4" fmla="*/ 2147483647 w 215"/>
              <a:gd name="T5" fmla="*/ 2147483647 h 357"/>
              <a:gd name="T6" fmla="*/ 2147483647 w 215"/>
              <a:gd name="T7" fmla="*/ 2147483647 h 357"/>
              <a:gd name="T8" fmla="*/ 0 w 215"/>
              <a:gd name="T9" fmla="*/ 2147483647 h 357"/>
              <a:gd name="T10" fmla="*/ 0 60000 65536"/>
              <a:gd name="T11" fmla="*/ 0 60000 65536"/>
              <a:gd name="T12" fmla="*/ 0 60000 65536"/>
              <a:gd name="T13" fmla="*/ 0 60000 65536"/>
              <a:gd name="T14" fmla="*/ 0 60000 65536"/>
              <a:gd name="T15" fmla="*/ 0 w 215"/>
              <a:gd name="T16" fmla="*/ 0 h 357"/>
              <a:gd name="T17" fmla="*/ 215 w 215"/>
              <a:gd name="T18" fmla="*/ 357 h 357"/>
            </a:gdLst>
            <a:ahLst/>
            <a:cxnLst>
              <a:cxn ang="T10">
                <a:pos x="T0" y="T1"/>
              </a:cxn>
              <a:cxn ang="T11">
                <a:pos x="T2" y="T3"/>
              </a:cxn>
              <a:cxn ang="T12">
                <a:pos x="T4" y="T5"/>
              </a:cxn>
              <a:cxn ang="T13">
                <a:pos x="T6" y="T7"/>
              </a:cxn>
              <a:cxn ang="T14">
                <a:pos x="T8" y="T9"/>
              </a:cxn>
            </a:cxnLst>
            <a:rect l="T15" t="T16" r="T17" b="T18"/>
            <a:pathLst>
              <a:path w="215" h="357">
                <a:moveTo>
                  <a:pt x="19" y="0"/>
                </a:moveTo>
                <a:cubicBezTo>
                  <a:pt x="45" y="11"/>
                  <a:pt x="142" y="31"/>
                  <a:pt x="174" y="64"/>
                </a:cubicBezTo>
                <a:cubicBezTo>
                  <a:pt x="206" y="97"/>
                  <a:pt x="215" y="161"/>
                  <a:pt x="211" y="201"/>
                </a:cubicBezTo>
                <a:cubicBezTo>
                  <a:pt x="207" y="241"/>
                  <a:pt x="182" y="276"/>
                  <a:pt x="147" y="302"/>
                </a:cubicBezTo>
                <a:cubicBezTo>
                  <a:pt x="112" y="328"/>
                  <a:pt x="31" y="346"/>
                  <a:pt x="0" y="357"/>
                </a:cubicBezTo>
              </a:path>
            </a:pathLst>
          </a:custGeom>
          <a:noFill/>
          <a:ln w="12700" cap="flat" cmpd="sng">
            <a:solidFill>
              <a:srgbClr val="FF0000"/>
            </a:solidFill>
            <a:prstDash val="solid"/>
            <a:round/>
            <a:headEnd type="triangle" w="med" len="med"/>
            <a:tailEnd type="non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0967" name="Line 19"/>
          <p:cNvSpPr>
            <a:spLocks noChangeShapeType="1"/>
          </p:cNvSpPr>
          <p:nvPr/>
        </p:nvSpPr>
        <p:spPr bwMode="auto">
          <a:xfrm flipV="1">
            <a:off x="8382000" y="2971800"/>
            <a:ext cx="0" cy="838200"/>
          </a:xfrm>
          <a:prstGeom prst="line">
            <a:avLst/>
          </a:prstGeom>
          <a:noFill/>
          <a:ln w="9525">
            <a:solidFill>
              <a:schemeClr val="bg2"/>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0968" name="Text Box 20"/>
          <p:cNvSpPr txBox="1">
            <a:spLocks noChangeArrowheads="1"/>
          </p:cNvSpPr>
          <p:nvPr/>
        </p:nvSpPr>
        <p:spPr bwMode="auto">
          <a:xfrm>
            <a:off x="8077200" y="3857625"/>
            <a:ext cx="838200" cy="409575"/>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north</a:t>
            </a: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5561" name="Oval 9"/>
          <p:cNvSpPr>
            <a:spLocks noChangeArrowheads="1"/>
          </p:cNvSpPr>
          <p:nvPr/>
        </p:nvSpPr>
        <p:spPr bwMode="auto">
          <a:xfrm>
            <a:off x="152400" y="3810000"/>
            <a:ext cx="304800" cy="304800"/>
          </a:xfrm>
          <a:prstGeom prst="ellipse">
            <a:avLst/>
          </a:prstGeom>
          <a:solidFill>
            <a:schemeClr val="tx2">
              <a:alpha val="36078"/>
            </a:schemeClr>
          </a:solidFill>
          <a:ln w="12700">
            <a:solidFill>
              <a:schemeClr val="bg2"/>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5565" name="Oval 13"/>
          <p:cNvSpPr>
            <a:spLocks noChangeArrowheads="1"/>
          </p:cNvSpPr>
          <p:nvPr/>
        </p:nvSpPr>
        <p:spPr bwMode="auto">
          <a:xfrm>
            <a:off x="1752600" y="2590800"/>
            <a:ext cx="304800" cy="304800"/>
          </a:xfrm>
          <a:prstGeom prst="ellipse">
            <a:avLst/>
          </a:prstGeom>
          <a:solidFill>
            <a:schemeClr val="tx2">
              <a:alpha val="36078"/>
            </a:schemeClr>
          </a:solidFill>
          <a:ln w="12700">
            <a:solidFill>
              <a:schemeClr val="bg2"/>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5569" name="Freeform 17"/>
          <p:cNvSpPr>
            <a:spLocks/>
          </p:cNvSpPr>
          <p:nvPr/>
        </p:nvSpPr>
        <p:spPr bwMode="auto">
          <a:xfrm>
            <a:off x="1947863" y="2438400"/>
            <a:ext cx="341312" cy="566738"/>
          </a:xfrm>
          <a:custGeom>
            <a:avLst/>
            <a:gdLst>
              <a:gd name="T0" fmla="*/ 2147483647 w 215"/>
              <a:gd name="T1" fmla="*/ 0 h 357"/>
              <a:gd name="T2" fmla="*/ 2147483647 w 215"/>
              <a:gd name="T3" fmla="*/ 2147483647 h 357"/>
              <a:gd name="T4" fmla="*/ 2147483647 w 215"/>
              <a:gd name="T5" fmla="*/ 2147483647 h 357"/>
              <a:gd name="T6" fmla="*/ 2147483647 w 215"/>
              <a:gd name="T7" fmla="*/ 2147483647 h 357"/>
              <a:gd name="T8" fmla="*/ 0 w 215"/>
              <a:gd name="T9" fmla="*/ 2147483647 h 357"/>
              <a:gd name="T10" fmla="*/ 0 60000 65536"/>
              <a:gd name="T11" fmla="*/ 0 60000 65536"/>
              <a:gd name="T12" fmla="*/ 0 60000 65536"/>
              <a:gd name="T13" fmla="*/ 0 60000 65536"/>
              <a:gd name="T14" fmla="*/ 0 60000 65536"/>
              <a:gd name="T15" fmla="*/ 0 w 215"/>
              <a:gd name="T16" fmla="*/ 0 h 357"/>
              <a:gd name="T17" fmla="*/ 215 w 215"/>
              <a:gd name="T18" fmla="*/ 357 h 357"/>
            </a:gdLst>
            <a:ahLst/>
            <a:cxnLst>
              <a:cxn ang="T10">
                <a:pos x="T0" y="T1"/>
              </a:cxn>
              <a:cxn ang="T11">
                <a:pos x="T2" y="T3"/>
              </a:cxn>
              <a:cxn ang="T12">
                <a:pos x="T4" y="T5"/>
              </a:cxn>
              <a:cxn ang="T13">
                <a:pos x="T6" y="T7"/>
              </a:cxn>
              <a:cxn ang="T14">
                <a:pos x="T8" y="T9"/>
              </a:cxn>
            </a:cxnLst>
            <a:rect l="T15" t="T16" r="T17" b="T18"/>
            <a:pathLst>
              <a:path w="215" h="357">
                <a:moveTo>
                  <a:pt x="19" y="0"/>
                </a:moveTo>
                <a:cubicBezTo>
                  <a:pt x="45" y="11"/>
                  <a:pt x="142" y="31"/>
                  <a:pt x="174" y="64"/>
                </a:cubicBezTo>
                <a:cubicBezTo>
                  <a:pt x="206" y="97"/>
                  <a:pt x="215" y="161"/>
                  <a:pt x="211" y="201"/>
                </a:cubicBezTo>
                <a:cubicBezTo>
                  <a:pt x="207" y="241"/>
                  <a:pt x="182" y="276"/>
                  <a:pt x="147" y="302"/>
                </a:cubicBezTo>
                <a:cubicBezTo>
                  <a:pt x="112" y="328"/>
                  <a:pt x="31" y="346"/>
                  <a:pt x="0" y="357"/>
                </a:cubicBezTo>
              </a:path>
            </a:pathLst>
          </a:custGeom>
          <a:noFill/>
          <a:ln w="12700" cap="flat" cmpd="sng">
            <a:solidFill>
              <a:srgbClr val="FF0000"/>
            </a:solidFill>
            <a:prstDash val="solid"/>
            <a:round/>
            <a:headEnd type="non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0972" name="TextBox 14"/>
          <p:cNvSpPr txBox="1">
            <a:spLocks noChangeArrowheads="1"/>
          </p:cNvSpPr>
          <p:nvPr/>
        </p:nvSpPr>
        <p:spPr bwMode="auto">
          <a:xfrm>
            <a:off x="152400" y="3733800"/>
            <a:ext cx="685800" cy="461963"/>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rPr>
              <a:t>1</a:t>
            </a:r>
          </a:p>
        </p:txBody>
      </p:sp>
      <p:sp>
        <p:nvSpPr>
          <p:cNvPr id="40973" name="TextBox 15"/>
          <p:cNvSpPr txBox="1">
            <a:spLocks noChangeArrowheads="1"/>
          </p:cNvSpPr>
          <p:nvPr/>
        </p:nvSpPr>
        <p:spPr bwMode="auto">
          <a:xfrm>
            <a:off x="1752600" y="2514600"/>
            <a:ext cx="685800" cy="461963"/>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rPr>
              <a:t>2</a:t>
            </a:r>
          </a:p>
        </p:txBody>
      </p:sp>
      <p:sp>
        <p:nvSpPr>
          <p:cNvPr id="40975" name="TextBox 16"/>
          <p:cNvSpPr txBox="1">
            <a:spLocks noChangeArrowheads="1"/>
          </p:cNvSpPr>
          <p:nvPr/>
        </p:nvSpPr>
        <p:spPr bwMode="auto">
          <a:xfrm>
            <a:off x="4038600" y="4038600"/>
            <a:ext cx="685800" cy="461963"/>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3</a:t>
            </a:r>
          </a:p>
        </p:txBody>
      </p:sp>
      <p:sp>
        <p:nvSpPr>
          <p:cNvPr id="20" name="Freeform 17"/>
          <p:cNvSpPr>
            <a:spLocks/>
          </p:cNvSpPr>
          <p:nvPr/>
        </p:nvSpPr>
        <p:spPr bwMode="auto">
          <a:xfrm>
            <a:off x="4154488" y="4005263"/>
            <a:ext cx="341312" cy="566737"/>
          </a:xfrm>
          <a:custGeom>
            <a:avLst/>
            <a:gdLst>
              <a:gd name="T0" fmla="*/ 2147483647 w 215"/>
              <a:gd name="T1" fmla="*/ 0 h 357"/>
              <a:gd name="T2" fmla="*/ 2147483647 w 215"/>
              <a:gd name="T3" fmla="*/ 2147483647 h 357"/>
              <a:gd name="T4" fmla="*/ 2147483647 w 215"/>
              <a:gd name="T5" fmla="*/ 2147483647 h 357"/>
              <a:gd name="T6" fmla="*/ 2147483647 w 215"/>
              <a:gd name="T7" fmla="*/ 2147483647 h 357"/>
              <a:gd name="T8" fmla="*/ 0 w 215"/>
              <a:gd name="T9" fmla="*/ 2147483647 h 357"/>
              <a:gd name="T10" fmla="*/ 0 60000 65536"/>
              <a:gd name="T11" fmla="*/ 0 60000 65536"/>
              <a:gd name="T12" fmla="*/ 0 60000 65536"/>
              <a:gd name="T13" fmla="*/ 0 60000 65536"/>
              <a:gd name="T14" fmla="*/ 0 60000 65536"/>
              <a:gd name="T15" fmla="*/ 0 w 215"/>
              <a:gd name="T16" fmla="*/ 0 h 357"/>
              <a:gd name="T17" fmla="*/ 215 w 215"/>
              <a:gd name="T18" fmla="*/ 357 h 357"/>
            </a:gdLst>
            <a:ahLst/>
            <a:cxnLst>
              <a:cxn ang="T10">
                <a:pos x="T0" y="T1"/>
              </a:cxn>
              <a:cxn ang="T11">
                <a:pos x="T2" y="T3"/>
              </a:cxn>
              <a:cxn ang="T12">
                <a:pos x="T4" y="T5"/>
              </a:cxn>
              <a:cxn ang="T13">
                <a:pos x="T6" y="T7"/>
              </a:cxn>
              <a:cxn ang="T14">
                <a:pos x="T8" y="T9"/>
              </a:cxn>
            </a:cxnLst>
            <a:rect l="T15" t="T16" r="T17" b="T18"/>
            <a:pathLst>
              <a:path w="215" h="357">
                <a:moveTo>
                  <a:pt x="19" y="0"/>
                </a:moveTo>
                <a:cubicBezTo>
                  <a:pt x="45" y="11"/>
                  <a:pt x="142" y="31"/>
                  <a:pt x="174" y="64"/>
                </a:cubicBezTo>
                <a:cubicBezTo>
                  <a:pt x="206" y="97"/>
                  <a:pt x="215" y="161"/>
                  <a:pt x="211" y="201"/>
                </a:cubicBezTo>
                <a:cubicBezTo>
                  <a:pt x="207" y="241"/>
                  <a:pt x="182" y="276"/>
                  <a:pt x="147" y="302"/>
                </a:cubicBezTo>
                <a:cubicBezTo>
                  <a:pt x="112" y="328"/>
                  <a:pt x="31" y="346"/>
                  <a:pt x="0" y="357"/>
                </a:cubicBezTo>
              </a:path>
            </a:pathLst>
          </a:custGeom>
          <a:noFill/>
          <a:ln w="12700" cap="flat" cmpd="sng">
            <a:solidFill>
              <a:srgbClr val="FF0000"/>
            </a:solidFill>
            <a:prstDash val="solid"/>
            <a:round/>
            <a:headEnd type="triangle" w="med" len="med"/>
            <a:tailEnd type="non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1" name="Freeform 18"/>
          <p:cNvSpPr>
            <a:spLocks/>
          </p:cNvSpPr>
          <p:nvPr/>
        </p:nvSpPr>
        <p:spPr bwMode="auto">
          <a:xfrm flipH="1">
            <a:off x="3733800" y="4005263"/>
            <a:ext cx="341313" cy="566737"/>
          </a:xfrm>
          <a:custGeom>
            <a:avLst/>
            <a:gdLst>
              <a:gd name="T0" fmla="*/ 2147483647 w 215"/>
              <a:gd name="T1" fmla="*/ 0 h 357"/>
              <a:gd name="T2" fmla="*/ 2147483647 w 215"/>
              <a:gd name="T3" fmla="*/ 2147483647 h 357"/>
              <a:gd name="T4" fmla="*/ 2147483647 w 215"/>
              <a:gd name="T5" fmla="*/ 2147483647 h 357"/>
              <a:gd name="T6" fmla="*/ 2147483647 w 215"/>
              <a:gd name="T7" fmla="*/ 2147483647 h 357"/>
              <a:gd name="T8" fmla="*/ 0 w 215"/>
              <a:gd name="T9" fmla="*/ 2147483647 h 357"/>
              <a:gd name="T10" fmla="*/ 0 60000 65536"/>
              <a:gd name="T11" fmla="*/ 0 60000 65536"/>
              <a:gd name="T12" fmla="*/ 0 60000 65536"/>
              <a:gd name="T13" fmla="*/ 0 60000 65536"/>
              <a:gd name="T14" fmla="*/ 0 60000 65536"/>
              <a:gd name="T15" fmla="*/ 0 w 215"/>
              <a:gd name="T16" fmla="*/ 0 h 357"/>
              <a:gd name="T17" fmla="*/ 215 w 215"/>
              <a:gd name="T18" fmla="*/ 357 h 357"/>
            </a:gdLst>
            <a:ahLst/>
            <a:cxnLst>
              <a:cxn ang="T10">
                <a:pos x="T0" y="T1"/>
              </a:cxn>
              <a:cxn ang="T11">
                <a:pos x="T2" y="T3"/>
              </a:cxn>
              <a:cxn ang="T12">
                <a:pos x="T4" y="T5"/>
              </a:cxn>
              <a:cxn ang="T13">
                <a:pos x="T6" y="T7"/>
              </a:cxn>
              <a:cxn ang="T14">
                <a:pos x="T8" y="T9"/>
              </a:cxn>
            </a:cxnLst>
            <a:rect l="T15" t="T16" r="T17" b="T18"/>
            <a:pathLst>
              <a:path w="215" h="357">
                <a:moveTo>
                  <a:pt x="19" y="0"/>
                </a:moveTo>
                <a:cubicBezTo>
                  <a:pt x="45" y="11"/>
                  <a:pt x="142" y="31"/>
                  <a:pt x="174" y="64"/>
                </a:cubicBezTo>
                <a:cubicBezTo>
                  <a:pt x="206" y="97"/>
                  <a:pt x="215" y="161"/>
                  <a:pt x="211" y="201"/>
                </a:cubicBezTo>
                <a:cubicBezTo>
                  <a:pt x="207" y="241"/>
                  <a:pt x="182" y="276"/>
                  <a:pt x="147" y="302"/>
                </a:cubicBezTo>
                <a:cubicBezTo>
                  <a:pt x="112" y="328"/>
                  <a:pt x="31" y="346"/>
                  <a:pt x="0" y="357"/>
                </a:cubicBezTo>
              </a:path>
            </a:pathLst>
          </a:custGeom>
          <a:noFill/>
          <a:ln w="12700" cap="flat" cmpd="sng">
            <a:solidFill>
              <a:srgbClr val="FF0000"/>
            </a:solidFill>
            <a:prstDash val="solid"/>
            <a:round/>
            <a:headEnd type="non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 name="TextBox 1">
            <a:extLst>
              <a:ext uri="{FF2B5EF4-FFF2-40B4-BE49-F238E27FC236}">
                <a16:creationId xmlns:a16="http://schemas.microsoft.com/office/drawing/2014/main" id="{EC4DC75A-0A27-974B-B39A-98A0027FBDD1}"/>
              </a:ext>
            </a:extLst>
          </p:cNvPr>
          <p:cNvSpPr txBox="1"/>
          <p:nvPr/>
        </p:nvSpPr>
        <p:spPr>
          <a:xfrm>
            <a:off x="3490175" y="643944"/>
            <a:ext cx="1184940" cy="369332"/>
          </a:xfrm>
          <a:prstGeom prst="rect">
            <a:avLst/>
          </a:prstGeom>
          <a:noFill/>
        </p:spPr>
        <p:txBody>
          <a:bodyPr wrap="none" rtlCol="0">
            <a:spAutoFit/>
          </a:bodyPr>
          <a:lstStyle/>
          <a:p>
            <a:r>
              <a:rPr lang="en-US" dirty="0">
                <a:solidFill>
                  <a:srgbClr val="FF0000"/>
                </a:solidFill>
              </a:rPr>
              <a:t>animation</a:t>
            </a:r>
          </a:p>
        </p:txBody>
      </p:sp>
    </p:spTree>
    <p:extLst>
      <p:ext uri="{BB962C8B-B14F-4D97-AF65-F5344CB8AC3E}">
        <p14:creationId xmlns:p14="http://schemas.microsoft.com/office/powerpoint/2010/main" val="117666153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33333E-6 -1.56069E-6 C 0.00764 -0.0104 0.02952 -0.04185 0.04601 -0.06289 C 0.0625 -0.08393 0.08264 -0.10936 0.09844 -0.12624 C 0.11424 -0.14312 0.12882 -0.15815 0.14098 -0.16485 C 0.15313 -0.17156 0.16511 -0.16601 0.17136 -0.16647 " pathEditMode="relative" rAng="0" ptsTypes="aaaaa">
                                      <p:cBhvr>
                                        <p:cTn id="6" dur="2000" fill="hold"/>
                                        <p:tgtEl>
                                          <p:spTgt spid="1175561"/>
                                        </p:tgtEl>
                                        <p:attrNameLst>
                                          <p:attrName>ppt_x</p:attrName>
                                          <p:attrName>ppt_y</p:attrName>
                                        </p:attrNameLst>
                                      </p:cBhvr>
                                      <p:rCtr x="8600" y="-8600"/>
                                    </p:animMotion>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1175561"/>
                                        </p:tgtEl>
                                      </p:cBhvr>
                                    </p:animEffect>
                                    <p:set>
                                      <p:cBhvr>
                                        <p:cTn id="11" dur="1" fill="hold">
                                          <p:stCondLst>
                                            <p:cond delay="499"/>
                                          </p:stCondLst>
                                        </p:cTn>
                                        <p:tgtEl>
                                          <p:spTgt spid="117556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75565"/>
                                        </p:tgtEl>
                                        <p:attrNameLst>
                                          <p:attrName>style.visibility</p:attrName>
                                        </p:attrNameLst>
                                      </p:cBhvr>
                                      <p:to>
                                        <p:strVal val="visible"/>
                                      </p:to>
                                    </p:set>
                                    <p:animEffect transition="in" filter="dissolve">
                                      <p:cBhvr>
                                        <p:cTn id="16" dur="500"/>
                                        <p:tgtEl>
                                          <p:spTgt spid="117556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4" fill="hold" grpId="0" nodeType="clickEffect">
                                  <p:stCondLst>
                                    <p:cond delay="0"/>
                                  </p:stCondLst>
                                  <p:childTnLst>
                                    <p:set>
                                      <p:cBhvr>
                                        <p:cTn id="20" dur="1" fill="hold">
                                          <p:stCondLst>
                                            <p:cond delay="0"/>
                                          </p:stCondLst>
                                        </p:cTn>
                                        <p:tgtEl>
                                          <p:spTgt spid="1175569"/>
                                        </p:tgtEl>
                                        <p:attrNameLst>
                                          <p:attrName>style.visibility</p:attrName>
                                        </p:attrNameLst>
                                      </p:cBhvr>
                                      <p:to>
                                        <p:strVal val="visible"/>
                                      </p:to>
                                    </p:set>
                                    <p:animEffect transition="in" filter="wheel(4)">
                                      <p:cBhvr>
                                        <p:cTn id="21" dur="2000"/>
                                        <p:tgtEl>
                                          <p:spTgt spid="1175569"/>
                                        </p:tgtEl>
                                      </p:cBhvr>
                                    </p:animEffect>
                                  </p:childTnLst>
                                </p:cTn>
                              </p:par>
                              <p:par>
                                <p:cTn id="22" presetID="21" presetClass="entr" presetSubtype="4" fill="hold" grpId="0" nodeType="withEffect">
                                  <p:stCondLst>
                                    <p:cond delay="0"/>
                                  </p:stCondLst>
                                  <p:childTnLst>
                                    <p:set>
                                      <p:cBhvr>
                                        <p:cTn id="23" dur="1" fill="hold">
                                          <p:stCondLst>
                                            <p:cond delay="0"/>
                                          </p:stCondLst>
                                        </p:cTn>
                                        <p:tgtEl>
                                          <p:spTgt spid="1175570"/>
                                        </p:tgtEl>
                                        <p:attrNameLst>
                                          <p:attrName>style.visibility</p:attrName>
                                        </p:attrNameLst>
                                      </p:cBhvr>
                                      <p:to>
                                        <p:strVal val="visible"/>
                                      </p:to>
                                    </p:set>
                                    <p:animEffect transition="in" filter="wheel(4)">
                                      <p:cBhvr>
                                        <p:cTn id="24" dur="2000"/>
                                        <p:tgtEl>
                                          <p:spTgt spid="1175570"/>
                                        </p:tgtEl>
                                      </p:cBhvr>
                                    </p:animEffec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1" nodeType="clickEffect">
                                  <p:stCondLst>
                                    <p:cond delay="0"/>
                                  </p:stCondLst>
                                  <p:childTnLst>
                                    <p:animMotion origin="layout" path="M -3.33333E-6 -2.41499E-6 C 0.00712 0.00208 0.02761 0.00347 0.04289 0.01273 C 0.05816 0.02198 0.07587 0.03771 0.09202 0.05506 C 0.10816 0.07241 0.12396 0.09415 0.13976 0.11636 C 0.15556 0.13856 0.17431 0.17095 0.18733 0.1883 C 0.20035 0.20565 0.20799 0.21351 0.21754 0.21999 C 0.22709 0.22647 0.23907 0.22531 0.24462 0.2267 " pathEditMode="relative" rAng="0" ptsTypes="aaaaaaa">
                                      <p:cBhvr>
                                        <p:cTn id="28" dur="2000" fill="hold"/>
                                        <p:tgtEl>
                                          <p:spTgt spid="1175565"/>
                                        </p:tgtEl>
                                        <p:attrNameLst>
                                          <p:attrName>ppt_x</p:attrName>
                                          <p:attrName>ppt_y</p:attrName>
                                        </p:attrNameLst>
                                      </p:cBhvr>
                                      <p:rCtr x="12200" y="11300"/>
                                    </p:animMotion>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75568"/>
                                        </p:tgtEl>
                                        <p:attrNameLst>
                                          <p:attrName>style.visibility</p:attrName>
                                        </p:attrNameLst>
                                      </p:cBhvr>
                                      <p:to>
                                        <p:strVal val="visible"/>
                                      </p:to>
                                    </p:set>
                                    <p:animEffect transition="in" filter="dissolve">
                                      <p:cBhvr>
                                        <p:cTn id="33" dur="500"/>
                                        <p:tgtEl>
                                          <p:spTgt spid="117556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175566"/>
                                        </p:tgtEl>
                                        <p:attrNameLst>
                                          <p:attrName>style.visibility</p:attrName>
                                        </p:attrNameLst>
                                      </p:cBhvr>
                                      <p:to>
                                        <p:strVal val="visible"/>
                                      </p:to>
                                    </p:set>
                                    <p:animEffect transition="in" filter="dissolve">
                                      <p:cBhvr>
                                        <p:cTn id="36" dur="500"/>
                                        <p:tgtEl>
                                          <p:spTgt spid="1175566"/>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4"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heel(4)">
                                      <p:cBhvr>
                                        <p:cTn id="41" dur="2000"/>
                                        <p:tgtEl>
                                          <p:spTgt spid="20"/>
                                        </p:tgtEl>
                                      </p:cBhvr>
                                    </p:animEffect>
                                  </p:childTnLst>
                                </p:cTn>
                              </p:par>
                              <p:par>
                                <p:cTn id="42" presetID="21" presetClass="entr" presetSubtype="4"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heel(4)">
                                      <p:cBhvr>
                                        <p:cTn id="44"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566" grpId="0"/>
      <p:bldP spid="1175568" grpId="0" animBg="1"/>
      <p:bldP spid="1175570" grpId="0" animBg="1"/>
      <p:bldP spid="1175561" grpId="0" animBg="1"/>
      <p:bldP spid="1175561" grpId="1" animBg="1"/>
      <p:bldP spid="1175565" grpId="0" animBg="1"/>
      <p:bldP spid="1175565" grpId="1" animBg="1"/>
      <p:bldP spid="1175569"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24707" name="Text Box 3"/>
              <p:cNvSpPr txBox="1">
                <a:spLocks noChangeArrowheads="1"/>
              </p:cNvSpPr>
              <p:nvPr/>
            </p:nvSpPr>
            <p:spPr bwMode="auto">
              <a:xfrm>
                <a:off x="304800" y="1710813"/>
                <a:ext cx="8839200" cy="3152401"/>
              </a:xfrm>
              <a:prstGeom prst="rect">
                <a:avLst/>
              </a:prstGeom>
              <a:noFill/>
              <a:ln w="12700">
                <a:noFill/>
                <a:miter lim="800000"/>
                <a:headEnd/>
                <a:tailEnd/>
              </a:ln>
              <a:effectLst/>
            </p:spPr>
            <p:txBody>
              <a:bodyPr wrap="square">
                <a:spAutoFit/>
              </a:bodyPr>
              <a:lstStyle/>
              <a:p>
                <a:pPr defTabSz="914400" eaLnBrk="0" fontAlgn="base" hangingPunct="0">
                  <a:spcBef>
                    <a:spcPct val="50000"/>
                  </a:spcBef>
                  <a:spcAft>
                    <a:spcPct val="0"/>
                  </a:spcAft>
                </a:pPr>
                <a:endParaRPr lang="en-US" sz="2400" dirty="0">
                  <a:solidFill>
                    <a:srgbClr val="000000"/>
                  </a:solidFill>
                </a:endParaRPr>
              </a:p>
              <a:p>
                <a:pPr marL="342900" indent="-342900" defTabSz="914400" eaLnBrk="0" fontAlgn="base" hangingPunct="0">
                  <a:spcBef>
                    <a:spcPct val="50000"/>
                  </a:spcBef>
                  <a:spcAft>
                    <a:spcPct val="0"/>
                  </a:spcAft>
                  <a:buFontTx/>
                  <a:buChar char="-"/>
                </a:pPr>
                <a:r>
                  <a:rPr lang="en-US" sz="2400" dirty="0">
                    <a:solidFill>
                      <a:srgbClr val="000000"/>
                    </a:solidFill>
                  </a:rPr>
                  <a:t>Rossby </a:t>
                </a:r>
                <a:r>
                  <a:rPr lang="en-US" sz="2400" i="1" dirty="0">
                    <a:solidFill>
                      <a:srgbClr val="FF0000"/>
                    </a:solidFill>
                  </a:rPr>
                  <a:t>wave packet</a:t>
                </a:r>
                <a:r>
                  <a:rPr lang="en-US" sz="2400" dirty="0">
                    <a:solidFill>
                      <a:srgbClr val="FF0000"/>
                    </a:solidFill>
                  </a:rPr>
                  <a:t> </a:t>
                </a:r>
                <a:r>
                  <a:rPr lang="en-US" sz="2400" i="1" dirty="0">
                    <a:solidFill>
                      <a:srgbClr val="FF0000"/>
                    </a:solidFill>
                  </a:rPr>
                  <a:t>energy</a:t>
                </a:r>
                <a:r>
                  <a:rPr lang="en-US" sz="2400" dirty="0">
                    <a:solidFill>
                      <a:srgbClr val="FF0000"/>
                    </a:solidFill>
                  </a:rPr>
                  <a:t> </a:t>
                </a:r>
                <a:r>
                  <a:rPr lang="en-US" sz="2400" dirty="0">
                    <a:solidFill>
                      <a:srgbClr val="000000"/>
                    </a:solidFill>
                  </a:rPr>
                  <a:t>moves at the </a:t>
                </a:r>
                <a:r>
                  <a:rPr lang="en-US" sz="2400" dirty="0">
                    <a:solidFill>
                      <a:srgbClr val="FF0000"/>
                    </a:solidFill>
                  </a:rPr>
                  <a:t>GROUP velocity</a:t>
                </a:r>
                <a:endParaRPr lang="en-US" sz="2400" dirty="0">
                  <a:solidFill>
                    <a:srgbClr val="002060"/>
                  </a:solidFill>
                </a:endParaRPr>
              </a:p>
              <a:p>
                <a:pPr marL="342900" indent="-342900" defTabSz="914400" eaLnBrk="0" fontAlgn="base" hangingPunct="0">
                  <a:spcBef>
                    <a:spcPct val="50000"/>
                  </a:spcBef>
                  <a:spcAft>
                    <a:spcPct val="0"/>
                  </a:spcAft>
                  <a:buFontTx/>
                  <a:buChar char="-"/>
                </a:pPr>
                <a14:m>
                  <m:oMath xmlns:m="http://schemas.openxmlformats.org/officeDocument/2006/math">
                    <m:sSub>
                      <m:sSubPr>
                        <m:ctrlPr>
                          <a:rPr lang="en-US" sz="240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𝑐</m:t>
                        </m:r>
                      </m:e>
                      <m:sub>
                        <m:r>
                          <a:rPr lang="en-US" sz="2400" b="0" i="1" smtClean="0">
                            <a:solidFill>
                              <a:srgbClr val="002060"/>
                            </a:solidFill>
                            <a:latin typeface="Cambria Math" panose="02040503050406030204" pitchFamily="18" charset="0"/>
                          </a:rPr>
                          <m:t>𝑔</m:t>
                        </m:r>
                      </m:sub>
                    </m:sSub>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ea typeface="Cambria Math" panose="02040503050406030204" pitchFamily="18" charset="0"/>
                      </a:rPr>
                      <m:t>𝜕𝜔</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𝑘</m:t>
                    </m:r>
                  </m:oMath>
                </a14:m>
                <a:r>
                  <a:rPr lang="en-US" sz="2400" dirty="0">
                    <a:solidFill>
                      <a:srgbClr val="002060"/>
                    </a:solidFill>
                  </a:rPr>
                  <a:t>  from </a:t>
                </a:r>
                <a14:m>
                  <m:oMath xmlns:m="http://schemas.openxmlformats.org/officeDocument/2006/math">
                    <m:r>
                      <a:rPr lang="en-US" sz="2400" i="1">
                        <a:solidFill>
                          <a:srgbClr val="002060"/>
                        </a:solidFill>
                        <a:latin typeface="Cambria Math" panose="02040503050406030204" pitchFamily="18" charset="0"/>
                        <a:ea typeface="Cambria Math" panose="02040503050406030204" pitchFamily="18" charset="0"/>
                      </a:rPr>
                      <m:t>𝜔</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𝑈𝑘</m:t>
                    </m:r>
                    <m:r>
                      <a:rPr lang="en-US" sz="2400" b="0" i="1" smtClean="0">
                        <a:solidFill>
                          <a:srgbClr val="002060"/>
                        </a:solidFill>
                        <a:latin typeface="Cambria Math" panose="02040503050406030204" pitchFamily="18" charset="0"/>
                        <a:ea typeface="Cambria Math" panose="02040503050406030204" pitchFamily="18" charset="0"/>
                      </a:rPr>
                      <m:t>−</m:t>
                    </m:r>
                    <m:f>
                      <m:fPr>
                        <m:ctrlPr>
                          <a:rPr lang="en-US" sz="2400" b="0" i="1" smtClean="0">
                            <a:solidFill>
                              <a:srgbClr val="002060"/>
                            </a:solidFill>
                            <a:latin typeface="Cambria Math" panose="02040503050406030204" pitchFamily="18" charset="0"/>
                            <a:ea typeface="Cambria Math" panose="02040503050406030204" pitchFamily="18" charset="0"/>
                          </a:rPr>
                        </m:ctrlPr>
                      </m:fPr>
                      <m:num>
                        <m:r>
                          <a:rPr lang="en-US" sz="2400" b="0" i="1" smtClean="0">
                            <a:solidFill>
                              <a:srgbClr val="002060"/>
                            </a:solidFill>
                            <a:latin typeface="Cambria Math" panose="02040503050406030204" pitchFamily="18" charset="0"/>
                            <a:ea typeface="Cambria Math" panose="02040503050406030204" pitchFamily="18" charset="0"/>
                          </a:rPr>
                          <m:t>𝛽</m:t>
                        </m:r>
                      </m:num>
                      <m:den>
                        <m:r>
                          <a:rPr lang="en-US" sz="2400" b="0" i="1" smtClean="0">
                            <a:solidFill>
                              <a:srgbClr val="002060"/>
                            </a:solidFill>
                            <a:latin typeface="Cambria Math" panose="02040503050406030204" pitchFamily="18" charset="0"/>
                            <a:ea typeface="Cambria Math" panose="02040503050406030204" pitchFamily="18" charset="0"/>
                          </a:rPr>
                          <m:t>𝑘</m:t>
                        </m:r>
                      </m:den>
                    </m:f>
                  </m:oMath>
                </a14:m>
                <a:endParaRPr lang="en-US" sz="2400" dirty="0">
                  <a:solidFill>
                    <a:srgbClr val="002060"/>
                  </a:solidFill>
                </a:endParaRPr>
              </a:p>
              <a:p>
                <a:pPr marL="342900" indent="-342900" defTabSz="914400" eaLnBrk="0" fontAlgn="base" hangingPunct="0">
                  <a:spcBef>
                    <a:spcPct val="50000"/>
                  </a:spcBef>
                  <a:spcAft>
                    <a:spcPct val="0"/>
                  </a:spcAft>
                  <a:buFontTx/>
                  <a:buChar char="-"/>
                </a:pPr>
                <a:r>
                  <a:rPr lang="en-US" sz="2400" dirty="0">
                    <a:solidFill>
                      <a:srgbClr val="002060"/>
                    </a:solidFill>
                  </a:rPr>
                  <a:t> </a:t>
                </a:r>
                <a:r>
                  <a:rPr lang="en-US" sz="2400" dirty="0">
                    <a:solidFill>
                      <a:srgbClr val="FF0000"/>
                    </a:solidFill>
                  </a:rPr>
                  <a:t>eastward instead of westward</a:t>
                </a:r>
                <a:r>
                  <a:rPr lang="en-US" sz="2400" dirty="0">
                    <a:solidFill>
                      <a:schemeClr val="bg2"/>
                    </a:solidFill>
                  </a:rPr>
                  <a:t>, for Rossby waves.</a:t>
                </a:r>
                <a:endParaRPr lang="en-US" sz="2400" dirty="0">
                  <a:solidFill>
                    <a:srgbClr val="002060"/>
                  </a:solidFill>
                </a:endParaRPr>
              </a:p>
              <a:p>
                <a:pPr marL="342900" marR="0" lvl="0" indent="-342900" algn="l" defTabSz="914400" rtl="0" eaLnBrk="0" fontAlgn="base" latinLnBrk="0" hangingPunct="0">
                  <a:lnSpc>
                    <a:spcPct val="100000"/>
                  </a:lnSpc>
                  <a:spcBef>
                    <a:spcPct val="50000"/>
                  </a:spcBef>
                  <a:spcAft>
                    <a:spcPct val="0"/>
                  </a:spcAft>
                  <a:buClrTx/>
                  <a:buSzTx/>
                  <a:buFontTx/>
                  <a:buChar char="-"/>
                  <a:tabLst/>
                  <a:defRPr/>
                </a:pPr>
                <a:endParaRPr kumimoji="0" lang="en-US" sz="24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000" b="0" i="0" u="none" strike="noStrike" kern="1200" cap="none" spc="0" normalizeH="0" baseline="0" noProof="0" dirty="0">
                  <a:ln>
                    <a:noFill/>
                  </a:ln>
                  <a:solidFill>
                    <a:srgbClr val="FF0000"/>
                  </a:solidFill>
                  <a:effectLst/>
                  <a:uLnTx/>
                  <a:uFillTx/>
                  <a:latin typeface="Arial"/>
                  <a:ea typeface="+mn-ea"/>
                  <a:cs typeface="+mn-cs"/>
                </a:endParaRPr>
              </a:p>
            </p:txBody>
          </p:sp>
        </mc:Choice>
        <mc:Fallback xmlns="">
          <p:sp>
            <p:nvSpPr>
              <p:cNvPr id="1224707" name="Text Box 3"/>
              <p:cNvSpPr txBox="1">
                <a:spLocks noRot="1" noChangeAspect="1" noMove="1" noResize="1" noEditPoints="1" noAdjustHandles="1" noChangeArrowheads="1" noChangeShapeType="1" noTextEdit="1"/>
              </p:cNvSpPr>
              <p:nvPr/>
            </p:nvSpPr>
            <p:spPr bwMode="auto">
              <a:xfrm>
                <a:off x="304800" y="1710813"/>
                <a:ext cx="8839200" cy="3152401"/>
              </a:xfrm>
              <a:prstGeom prst="rect">
                <a:avLst/>
              </a:prstGeom>
              <a:blipFill>
                <a:blip r:embed="rId4"/>
                <a:stretch>
                  <a:fillRect l="-1006"/>
                </a:stretch>
              </a:blipFill>
              <a:ln w="12700">
                <a:noFill/>
                <a:miter lim="800000"/>
                <a:headEnd/>
                <a:tailEnd/>
              </a:ln>
              <a:effectLst/>
            </p:spPr>
            <p:txBody>
              <a:bodyPr/>
              <a:lstStyle/>
              <a:p>
                <a:r>
                  <a:rPr lang="en-US">
                    <a:noFill/>
                  </a:rPr>
                  <a:t> </a:t>
                </a:r>
              </a:p>
            </p:txBody>
          </p:sp>
        </mc:Fallback>
      </mc:AlternateContent>
      <p:sp>
        <p:nvSpPr>
          <p:cNvPr id="1224708" name="Rectangle 4"/>
          <p:cNvSpPr>
            <a:spLocks noChangeArrowheads="1"/>
          </p:cNvSpPr>
          <p:nvPr/>
        </p:nvSpPr>
        <p:spPr bwMode="auto">
          <a:xfrm>
            <a:off x="609600" y="0"/>
            <a:ext cx="7772400" cy="533400"/>
          </a:xfrm>
          <a:prstGeom prst="rect">
            <a:avLst/>
          </a:prstGeom>
          <a:noFill/>
          <a:ln w="12700">
            <a:noFill/>
            <a:miter lim="800000"/>
            <a:headEnd/>
            <a:tailEnd/>
          </a:ln>
          <a:effectLst/>
        </p:spPr>
        <p:txBody>
          <a:bodyPr lIns="90488" tIns="44450" rIns="90488" bIns="4445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pitchFamily="34" charset="0"/>
                <a:ea typeface="+mn-ea"/>
                <a:cs typeface="+mn-cs"/>
              </a:rPr>
              <a:t>Rossby Waves: phase vs. group velocity</a:t>
            </a:r>
          </a:p>
        </p:txBody>
      </p:sp>
      <p:pic>
        <p:nvPicPr>
          <p:cNvPr id="7" name="Picture 6">
            <a:extLst>
              <a:ext uri="{FF2B5EF4-FFF2-40B4-BE49-F238E27FC236}">
                <a16:creationId xmlns:a16="http://schemas.microsoft.com/office/drawing/2014/main" id="{5ACEB64C-1944-7542-8B13-B94F0F7DCA3C}"/>
              </a:ext>
            </a:extLst>
          </p:cNvPr>
          <p:cNvPicPr>
            <a:picLocks noChangeAspect="1"/>
          </p:cNvPicPr>
          <p:nvPr/>
        </p:nvPicPr>
        <p:blipFill>
          <a:blip r:embed="rId5"/>
          <a:stretch>
            <a:fillRect/>
          </a:stretch>
        </p:blipFill>
        <p:spPr>
          <a:xfrm>
            <a:off x="3091200" y="4178758"/>
            <a:ext cx="2778519" cy="1014984"/>
          </a:xfrm>
          <a:prstGeom prst="rect">
            <a:avLst/>
          </a:prstGeom>
        </p:spPr>
      </p:pic>
      <p:graphicFrame>
        <p:nvGraphicFramePr>
          <p:cNvPr id="8" name="Object 5">
            <a:extLst>
              <a:ext uri="{FF2B5EF4-FFF2-40B4-BE49-F238E27FC236}">
                <a16:creationId xmlns:a16="http://schemas.microsoft.com/office/drawing/2014/main" id="{7ADA9EA8-1B84-0F42-9297-F7F54039F33E}"/>
              </a:ext>
            </a:extLst>
          </p:cNvPr>
          <p:cNvGraphicFramePr>
            <a:graphicFrameLocks noChangeAspect="1"/>
          </p:cNvGraphicFramePr>
          <p:nvPr/>
        </p:nvGraphicFramePr>
        <p:xfrm>
          <a:off x="685800" y="914400"/>
          <a:ext cx="2438400" cy="1206090"/>
        </p:xfrm>
        <a:graphic>
          <a:graphicData uri="http://schemas.openxmlformats.org/presentationml/2006/ole">
            <mc:AlternateContent xmlns:mc="http://schemas.openxmlformats.org/markup-compatibility/2006">
              <mc:Choice xmlns:v="urn:schemas-microsoft-com:vml" Requires="v">
                <p:oleObj name="Equation" r:id="rId6" imgW="850531" imgH="418918" progId="Equation.3">
                  <p:embed/>
                </p:oleObj>
              </mc:Choice>
              <mc:Fallback>
                <p:oleObj name="Equation" r:id="rId6" imgW="850531" imgH="418918" progId="Equation.3">
                  <p:embed/>
                  <p:pic>
                    <p:nvPicPr>
                      <p:cNvPr id="8" name="Object 5">
                        <a:extLst>
                          <a:ext uri="{FF2B5EF4-FFF2-40B4-BE49-F238E27FC236}">
                            <a16:creationId xmlns:a16="http://schemas.microsoft.com/office/drawing/2014/main" id="{7ADA9EA8-1B84-0F42-9297-F7F54039F3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914400"/>
                        <a:ext cx="2438400" cy="1206090"/>
                      </a:xfrm>
                      <a:prstGeom prst="rect">
                        <a:avLst/>
                      </a:prstGeom>
                      <a:noFill/>
                    </p:spPr>
                  </p:pic>
                </p:oleObj>
              </mc:Fallback>
            </mc:AlternateContent>
          </a:graphicData>
        </a:graphic>
      </p:graphicFrame>
      <p:sp>
        <p:nvSpPr>
          <p:cNvPr id="2" name="TextBox 1">
            <a:extLst>
              <a:ext uri="{FF2B5EF4-FFF2-40B4-BE49-F238E27FC236}">
                <a16:creationId xmlns:a16="http://schemas.microsoft.com/office/drawing/2014/main" id="{21D3302A-BB91-E442-8AFE-BD28E412D8F8}"/>
              </a:ext>
            </a:extLst>
          </p:cNvPr>
          <p:cNvSpPr txBox="1"/>
          <p:nvPr/>
        </p:nvSpPr>
        <p:spPr>
          <a:xfrm>
            <a:off x="4328160" y="1325880"/>
            <a:ext cx="3760966" cy="523220"/>
          </a:xfrm>
          <a:prstGeom prst="rect">
            <a:avLst/>
          </a:prstGeom>
          <a:noFill/>
        </p:spPr>
        <p:txBody>
          <a:bodyPr wrap="none" rtlCol="0">
            <a:spAutoFit/>
          </a:bodyPr>
          <a:lstStyle/>
          <a:p>
            <a:r>
              <a:rPr lang="en-US" sz="2800" dirty="0">
                <a:solidFill>
                  <a:schemeClr val="bg2"/>
                </a:solidFill>
              </a:rPr>
              <a:t>this c is </a:t>
            </a:r>
            <a:r>
              <a:rPr lang="en-US" sz="2800" i="1" dirty="0">
                <a:solidFill>
                  <a:srgbClr val="0070C0"/>
                </a:solidFill>
              </a:rPr>
              <a:t>phase velocity</a:t>
            </a:r>
            <a:endParaRPr lang="en-US" sz="2800" dirty="0">
              <a:solidFill>
                <a:srgbClr val="0070C0"/>
              </a:solidFill>
            </a:endParaRPr>
          </a:p>
        </p:txBody>
      </p:sp>
      <p:sp>
        <p:nvSpPr>
          <p:cNvPr id="3" name="TextBox 2">
            <a:extLst>
              <a:ext uri="{FF2B5EF4-FFF2-40B4-BE49-F238E27FC236}">
                <a16:creationId xmlns:a16="http://schemas.microsoft.com/office/drawing/2014/main" id="{8CBD4250-05A6-3A4B-BF27-03CBC7F0227C}"/>
              </a:ext>
            </a:extLst>
          </p:cNvPr>
          <p:cNvSpPr txBox="1"/>
          <p:nvPr/>
        </p:nvSpPr>
        <p:spPr>
          <a:xfrm rot="17687981">
            <a:off x="3459616" y="5393430"/>
            <a:ext cx="1794081" cy="584775"/>
          </a:xfrm>
          <a:prstGeom prst="rect">
            <a:avLst/>
          </a:prstGeom>
          <a:noFill/>
        </p:spPr>
        <p:txBody>
          <a:bodyPr wrap="none" rtlCol="0">
            <a:spAutoFit/>
          </a:bodyPr>
          <a:lstStyle/>
          <a:p>
            <a:r>
              <a:rPr lang="en-US" sz="3200" dirty="0">
                <a:solidFill>
                  <a:srgbClr val="C00000"/>
                </a:solidFill>
              </a:rPr>
              <a:t>Note!! </a:t>
            </a:r>
            <a:r>
              <a:rPr lang="en-US" sz="3200" dirty="0">
                <a:solidFill>
                  <a:srgbClr val="C00000"/>
                </a:solidFill>
                <a:sym typeface="Wingdings" pitchFamily="2" charset="2"/>
              </a:rPr>
              <a:t></a:t>
            </a:r>
            <a:endParaRPr lang="en-US" sz="3200" dirty="0">
              <a:solidFill>
                <a:srgbClr val="C00000"/>
              </a:solidFill>
            </a:endParaRPr>
          </a:p>
        </p:txBody>
      </p:sp>
    </p:spTree>
    <p:extLst>
      <p:ext uri="{BB962C8B-B14F-4D97-AF65-F5344CB8AC3E}">
        <p14:creationId xmlns:p14="http://schemas.microsoft.com/office/powerpoint/2010/main" val="950340774"/>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Freeform 2"/>
          <p:cNvSpPr>
            <a:spLocks/>
          </p:cNvSpPr>
          <p:nvPr/>
        </p:nvSpPr>
        <p:spPr bwMode="auto">
          <a:xfrm>
            <a:off x="400050" y="1905000"/>
            <a:ext cx="8058150" cy="806450"/>
          </a:xfrm>
          <a:custGeom>
            <a:avLst/>
            <a:gdLst/>
            <a:ahLst/>
            <a:cxnLst>
              <a:cxn ang="0">
                <a:pos x="0" y="384"/>
              </a:cxn>
              <a:cxn ang="0">
                <a:pos x="156" y="384"/>
              </a:cxn>
              <a:cxn ang="0">
                <a:pos x="384" y="390"/>
              </a:cxn>
              <a:cxn ang="0">
                <a:pos x="522" y="384"/>
              </a:cxn>
              <a:cxn ang="0">
                <a:pos x="582" y="360"/>
              </a:cxn>
              <a:cxn ang="0">
                <a:pos x="702" y="276"/>
              </a:cxn>
              <a:cxn ang="0">
                <a:pos x="840" y="216"/>
              </a:cxn>
              <a:cxn ang="0">
                <a:pos x="960" y="234"/>
              </a:cxn>
              <a:cxn ang="0">
                <a:pos x="1036" y="296"/>
              </a:cxn>
              <a:cxn ang="0">
                <a:pos x="1103" y="364"/>
              </a:cxn>
              <a:cxn ang="0">
                <a:pos x="1200" y="456"/>
              </a:cxn>
              <a:cxn ang="0">
                <a:pos x="1350" y="504"/>
              </a:cxn>
              <a:cxn ang="0">
                <a:pos x="1488" y="480"/>
              </a:cxn>
              <a:cxn ang="0">
                <a:pos x="1622" y="380"/>
              </a:cxn>
              <a:cxn ang="0">
                <a:pos x="1692" y="282"/>
              </a:cxn>
              <a:cxn ang="0">
                <a:pos x="1752" y="204"/>
              </a:cxn>
              <a:cxn ang="0">
                <a:pos x="1829" y="108"/>
              </a:cxn>
              <a:cxn ang="0">
                <a:pos x="1933" y="28"/>
              </a:cxn>
              <a:cxn ang="0">
                <a:pos x="2056" y="4"/>
              </a:cxn>
              <a:cxn ang="0">
                <a:pos x="2188" y="52"/>
              </a:cxn>
              <a:cxn ang="0">
                <a:pos x="2273" y="148"/>
              </a:cxn>
              <a:cxn ang="0">
                <a:pos x="2365" y="286"/>
              </a:cxn>
              <a:cxn ang="0">
                <a:pos x="2452" y="412"/>
              </a:cxn>
              <a:cxn ang="0">
                <a:pos x="2538" y="474"/>
              </a:cxn>
              <a:cxn ang="0">
                <a:pos x="2634" y="504"/>
              </a:cxn>
              <a:cxn ang="0">
                <a:pos x="2724" y="498"/>
              </a:cxn>
              <a:cxn ang="0">
                <a:pos x="2802" y="456"/>
              </a:cxn>
              <a:cxn ang="0">
                <a:pos x="2862" y="390"/>
              </a:cxn>
              <a:cxn ang="0">
                <a:pos x="2924" y="332"/>
              </a:cxn>
              <a:cxn ang="0">
                <a:pos x="2994" y="276"/>
              </a:cxn>
              <a:cxn ang="0">
                <a:pos x="3096" y="258"/>
              </a:cxn>
              <a:cxn ang="0">
                <a:pos x="3204" y="306"/>
              </a:cxn>
              <a:cxn ang="0">
                <a:pos x="3320" y="388"/>
              </a:cxn>
              <a:cxn ang="0">
                <a:pos x="3462" y="390"/>
              </a:cxn>
              <a:cxn ang="0">
                <a:pos x="3660" y="388"/>
              </a:cxn>
              <a:cxn ang="0">
                <a:pos x="3852" y="390"/>
              </a:cxn>
              <a:cxn ang="0">
                <a:pos x="4113" y="388"/>
              </a:cxn>
              <a:cxn ang="0">
                <a:pos x="4396" y="388"/>
              </a:cxn>
              <a:cxn ang="0">
                <a:pos x="4680" y="388"/>
              </a:cxn>
              <a:cxn ang="0">
                <a:pos x="4849" y="388"/>
              </a:cxn>
              <a:cxn ang="0">
                <a:pos x="5076" y="388"/>
              </a:cxn>
            </a:cxnLst>
            <a:rect l="0" t="0" r="r" b="b"/>
            <a:pathLst>
              <a:path w="5076" h="508">
                <a:moveTo>
                  <a:pt x="0" y="384"/>
                </a:moveTo>
                <a:cubicBezTo>
                  <a:pt x="26" y="383"/>
                  <a:pt x="92" y="383"/>
                  <a:pt x="156" y="384"/>
                </a:cubicBezTo>
                <a:cubicBezTo>
                  <a:pt x="220" y="385"/>
                  <a:pt x="323" y="390"/>
                  <a:pt x="384" y="390"/>
                </a:cubicBezTo>
                <a:cubicBezTo>
                  <a:pt x="445" y="390"/>
                  <a:pt x="489" y="389"/>
                  <a:pt x="522" y="384"/>
                </a:cubicBezTo>
                <a:cubicBezTo>
                  <a:pt x="555" y="379"/>
                  <a:pt x="552" y="378"/>
                  <a:pt x="582" y="360"/>
                </a:cubicBezTo>
                <a:cubicBezTo>
                  <a:pt x="612" y="342"/>
                  <a:pt x="659" y="300"/>
                  <a:pt x="702" y="276"/>
                </a:cubicBezTo>
                <a:cubicBezTo>
                  <a:pt x="745" y="252"/>
                  <a:pt x="797" y="223"/>
                  <a:pt x="840" y="216"/>
                </a:cubicBezTo>
                <a:cubicBezTo>
                  <a:pt x="883" y="209"/>
                  <a:pt x="927" y="221"/>
                  <a:pt x="960" y="234"/>
                </a:cubicBezTo>
                <a:cubicBezTo>
                  <a:pt x="993" y="247"/>
                  <a:pt x="1012" y="274"/>
                  <a:pt x="1036" y="296"/>
                </a:cubicBezTo>
                <a:cubicBezTo>
                  <a:pt x="1060" y="318"/>
                  <a:pt x="1076" y="337"/>
                  <a:pt x="1103" y="364"/>
                </a:cubicBezTo>
                <a:cubicBezTo>
                  <a:pt x="1130" y="391"/>
                  <a:pt x="1159" y="433"/>
                  <a:pt x="1200" y="456"/>
                </a:cubicBezTo>
                <a:cubicBezTo>
                  <a:pt x="1241" y="479"/>
                  <a:pt x="1302" y="500"/>
                  <a:pt x="1350" y="504"/>
                </a:cubicBezTo>
                <a:cubicBezTo>
                  <a:pt x="1398" y="508"/>
                  <a:pt x="1443" y="501"/>
                  <a:pt x="1488" y="480"/>
                </a:cubicBezTo>
                <a:cubicBezTo>
                  <a:pt x="1533" y="459"/>
                  <a:pt x="1588" y="413"/>
                  <a:pt x="1622" y="380"/>
                </a:cubicBezTo>
                <a:cubicBezTo>
                  <a:pt x="1656" y="347"/>
                  <a:pt x="1670" y="311"/>
                  <a:pt x="1692" y="282"/>
                </a:cubicBezTo>
                <a:cubicBezTo>
                  <a:pt x="1714" y="253"/>
                  <a:pt x="1729" y="233"/>
                  <a:pt x="1752" y="204"/>
                </a:cubicBezTo>
                <a:cubicBezTo>
                  <a:pt x="1775" y="175"/>
                  <a:pt x="1799" y="137"/>
                  <a:pt x="1829" y="108"/>
                </a:cubicBezTo>
                <a:cubicBezTo>
                  <a:pt x="1859" y="79"/>
                  <a:pt x="1895" y="45"/>
                  <a:pt x="1933" y="28"/>
                </a:cubicBezTo>
                <a:cubicBezTo>
                  <a:pt x="1971" y="11"/>
                  <a:pt x="2013" y="0"/>
                  <a:pt x="2056" y="4"/>
                </a:cubicBezTo>
                <a:cubicBezTo>
                  <a:pt x="2098" y="8"/>
                  <a:pt x="2151" y="28"/>
                  <a:pt x="2188" y="52"/>
                </a:cubicBezTo>
                <a:cubicBezTo>
                  <a:pt x="2224" y="76"/>
                  <a:pt x="2243" y="109"/>
                  <a:pt x="2273" y="148"/>
                </a:cubicBezTo>
                <a:cubicBezTo>
                  <a:pt x="2302" y="187"/>
                  <a:pt x="2335" y="242"/>
                  <a:pt x="2365" y="286"/>
                </a:cubicBezTo>
                <a:cubicBezTo>
                  <a:pt x="2394" y="330"/>
                  <a:pt x="2423" y="381"/>
                  <a:pt x="2452" y="412"/>
                </a:cubicBezTo>
                <a:cubicBezTo>
                  <a:pt x="2481" y="443"/>
                  <a:pt x="2508" y="459"/>
                  <a:pt x="2538" y="474"/>
                </a:cubicBezTo>
                <a:cubicBezTo>
                  <a:pt x="2568" y="489"/>
                  <a:pt x="2603" y="500"/>
                  <a:pt x="2634" y="504"/>
                </a:cubicBezTo>
                <a:cubicBezTo>
                  <a:pt x="2665" y="508"/>
                  <a:pt x="2696" y="506"/>
                  <a:pt x="2724" y="498"/>
                </a:cubicBezTo>
                <a:cubicBezTo>
                  <a:pt x="2752" y="490"/>
                  <a:pt x="2779" y="474"/>
                  <a:pt x="2802" y="456"/>
                </a:cubicBezTo>
                <a:cubicBezTo>
                  <a:pt x="2825" y="438"/>
                  <a:pt x="2842" y="411"/>
                  <a:pt x="2862" y="390"/>
                </a:cubicBezTo>
                <a:cubicBezTo>
                  <a:pt x="2882" y="369"/>
                  <a:pt x="2902" y="351"/>
                  <a:pt x="2924" y="332"/>
                </a:cubicBezTo>
                <a:cubicBezTo>
                  <a:pt x="2946" y="313"/>
                  <a:pt x="2965" y="288"/>
                  <a:pt x="2994" y="276"/>
                </a:cubicBezTo>
                <a:cubicBezTo>
                  <a:pt x="3023" y="264"/>
                  <a:pt x="3061" y="253"/>
                  <a:pt x="3096" y="258"/>
                </a:cubicBezTo>
                <a:cubicBezTo>
                  <a:pt x="3131" y="263"/>
                  <a:pt x="3167" y="284"/>
                  <a:pt x="3204" y="306"/>
                </a:cubicBezTo>
                <a:cubicBezTo>
                  <a:pt x="3241" y="328"/>
                  <a:pt x="3277" y="374"/>
                  <a:pt x="3320" y="388"/>
                </a:cubicBezTo>
                <a:cubicBezTo>
                  <a:pt x="3363" y="402"/>
                  <a:pt x="3405" y="390"/>
                  <a:pt x="3462" y="390"/>
                </a:cubicBezTo>
                <a:cubicBezTo>
                  <a:pt x="3519" y="390"/>
                  <a:pt x="3595" y="388"/>
                  <a:pt x="3660" y="388"/>
                </a:cubicBezTo>
                <a:cubicBezTo>
                  <a:pt x="3725" y="388"/>
                  <a:pt x="3777" y="390"/>
                  <a:pt x="3852" y="390"/>
                </a:cubicBezTo>
                <a:cubicBezTo>
                  <a:pt x="3927" y="390"/>
                  <a:pt x="4022" y="388"/>
                  <a:pt x="4113" y="388"/>
                </a:cubicBezTo>
                <a:cubicBezTo>
                  <a:pt x="4204" y="388"/>
                  <a:pt x="4302" y="388"/>
                  <a:pt x="4396" y="388"/>
                </a:cubicBezTo>
                <a:cubicBezTo>
                  <a:pt x="4491" y="388"/>
                  <a:pt x="4604" y="388"/>
                  <a:pt x="4680" y="388"/>
                </a:cubicBezTo>
                <a:cubicBezTo>
                  <a:pt x="4755" y="388"/>
                  <a:pt x="4783" y="388"/>
                  <a:pt x="4849" y="388"/>
                </a:cubicBezTo>
                <a:cubicBezTo>
                  <a:pt x="4916" y="388"/>
                  <a:pt x="4996" y="388"/>
                  <a:pt x="5076" y="388"/>
                </a:cubicBezTo>
              </a:path>
            </a:pathLst>
          </a:custGeom>
          <a:noFill/>
          <a:ln w="38100" cap="flat" cmpd="sng">
            <a:solidFill>
              <a:schemeClr val="bg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1" name="Line 3"/>
          <p:cNvSpPr>
            <a:spLocks noChangeShapeType="1"/>
          </p:cNvSpPr>
          <p:nvPr/>
        </p:nvSpPr>
        <p:spPr bwMode="auto">
          <a:xfrm>
            <a:off x="381000" y="2514600"/>
            <a:ext cx="8077200" cy="0"/>
          </a:xfrm>
          <a:prstGeom prst="line">
            <a:avLst/>
          </a:prstGeom>
          <a:noFill/>
          <a:ln w="12700">
            <a:solidFill>
              <a:schemeClr val="tx2"/>
            </a:solidFill>
            <a:prstDash val="lgDash"/>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2" name="Freeform 4"/>
          <p:cNvSpPr>
            <a:spLocks/>
          </p:cNvSpPr>
          <p:nvPr/>
        </p:nvSpPr>
        <p:spPr bwMode="auto">
          <a:xfrm>
            <a:off x="400050" y="1447800"/>
            <a:ext cx="8058150" cy="806450"/>
          </a:xfrm>
          <a:custGeom>
            <a:avLst/>
            <a:gdLst/>
            <a:ahLst/>
            <a:cxnLst>
              <a:cxn ang="0">
                <a:pos x="0" y="384"/>
              </a:cxn>
              <a:cxn ang="0">
                <a:pos x="156" y="384"/>
              </a:cxn>
              <a:cxn ang="0">
                <a:pos x="384" y="390"/>
              </a:cxn>
              <a:cxn ang="0">
                <a:pos x="522" y="384"/>
              </a:cxn>
              <a:cxn ang="0">
                <a:pos x="582" y="360"/>
              </a:cxn>
              <a:cxn ang="0">
                <a:pos x="702" y="276"/>
              </a:cxn>
              <a:cxn ang="0">
                <a:pos x="840" y="216"/>
              </a:cxn>
              <a:cxn ang="0">
                <a:pos x="960" y="234"/>
              </a:cxn>
              <a:cxn ang="0">
                <a:pos x="1036" y="296"/>
              </a:cxn>
              <a:cxn ang="0">
                <a:pos x="1103" y="364"/>
              </a:cxn>
              <a:cxn ang="0">
                <a:pos x="1200" y="456"/>
              </a:cxn>
              <a:cxn ang="0">
                <a:pos x="1350" y="504"/>
              </a:cxn>
              <a:cxn ang="0">
                <a:pos x="1488" y="480"/>
              </a:cxn>
              <a:cxn ang="0">
                <a:pos x="1622" y="380"/>
              </a:cxn>
              <a:cxn ang="0">
                <a:pos x="1692" y="282"/>
              </a:cxn>
              <a:cxn ang="0">
                <a:pos x="1752" y="204"/>
              </a:cxn>
              <a:cxn ang="0">
                <a:pos x="1829" y="108"/>
              </a:cxn>
              <a:cxn ang="0">
                <a:pos x="1933" y="28"/>
              </a:cxn>
              <a:cxn ang="0">
                <a:pos x="2056" y="4"/>
              </a:cxn>
              <a:cxn ang="0">
                <a:pos x="2188" y="52"/>
              </a:cxn>
              <a:cxn ang="0">
                <a:pos x="2273" y="148"/>
              </a:cxn>
              <a:cxn ang="0">
                <a:pos x="2365" y="286"/>
              </a:cxn>
              <a:cxn ang="0">
                <a:pos x="2452" y="412"/>
              </a:cxn>
              <a:cxn ang="0">
                <a:pos x="2538" y="474"/>
              </a:cxn>
              <a:cxn ang="0">
                <a:pos x="2634" y="504"/>
              </a:cxn>
              <a:cxn ang="0">
                <a:pos x="2724" y="498"/>
              </a:cxn>
              <a:cxn ang="0">
                <a:pos x="2802" y="456"/>
              </a:cxn>
              <a:cxn ang="0">
                <a:pos x="2862" y="390"/>
              </a:cxn>
              <a:cxn ang="0">
                <a:pos x="2924" y="332"/>
              </a:cxn>
              <a:cxn ang="0">
                <a:pos x="2994" y="276"/>
              </a:cxn>
              <a:cxn ang="0">
                <a:pos x="3096" y="258"/>
              </a:cxn>
              <a:cxn ang="0">
                <a:pos x="3204" y="306"/>
              </a:cxn>
              <a:cxn ang="0">
                <a:pos x="3320" y="388"/>
              </a:cxn>
              <a:cxn ang="0">
                <a:pos x="3462" y="390"/>
              </a:cxn>
              <a:cxn ang="0">
                <a:pos x="3660" y="388"/>
              </a:cxn>
              <a:cxn ang="0">
                <a:pos x="3852" y="390"/>
              </a:cxn>
              <a:cxn ang="0">
                <a:pos x="4113" y="388"/>
              </a:cxn>
              <a:cxn ang="0">
                <a:pos x="4396" y="388"/>
              </a:cxn>
              <a:cxn ang="0">
                <a:pos x="4680" y="388"/>
              </a:cxn>
              <a:cxn ang="0">
                <a:pos x="4849" y="388"/>
              </a:cxn>
              <a:cxn ang="0">
                <a:pos x="5076" y="388"/>
              </a:cxn>
            </a:cxnLst>
            <a:rect l="0" t="0" r="r" b="b"/>
            <a:pathLst>
              <a:path w="5076" h="508">
                <a:moveTo>
                  <a:pt x="0" y="384"/>
                </a:moveTo>
                <a:cubicBezTo>
                  <a:pt x="26" y="383"/>
                  <a:pt x="92" y="383"/>
                  <a:pt x="156" y="384"/>
                </a:cubicBezTo>
                <a:cubicBezTo>
                  <a:pt x="220" y="385"/>
                  <a:pt x="323" y="390"/>
                  <a:pt x="384" y="390"/>
                </a:cubicBezTo>
                <a:cubicBezTo>
                  <a:pt x="445" y="390"/>
                  <a:pt x="489" y="389"/>
                  <a:pt x="522" y="384"/>
                </a:cubicBezTo>
                <a:cubicBezTo>
                  <a:pt x="555" y="379"/>
                  <a:pt x="552" y="378"/>
                  <a:pt x="582" y="360"/>
                </a:cubicBezTo>
                <a:cubicBezTo>
                  <a:pt x="612" y="342"/>
                  <a:pt x="659" y="300"/>
                  <a:pt x="702" y="276"/>
                </a:cubicBezTo>
                <a:cubicBezTo>
                  <a:pt x="745" y="252"/>
                  <a:pt x="797" y="223"/>
                  <a:pt x="840" y="216"/>
                </a:cubicBezTo>
                <a:cubicBezTo>
                  <a:pt x="883" y="209"/>
                  <a:pt x="927" y="221"/>
                  <a:pt x="960" y="234"/>
                </a:cubicBezTo>
                <a:cubicBezTo>
                  <a:pt x="993" y="247"/>
                  <a:pt x="1012" y="274"/>
                  <a:pt x="1036" y="296"/>
                </a:cubicBezTo>
                <a:cubicBezTo>
                  <a:pt x="1060" y="318"/>
                  <a:pt x="1076" y="337"/>
                  <a:pt x="1103" y="364"/>
                </a:cubicBezTo>
                <a:cubicBezTo>
                  <a:pt x="1130" y="391"/>
                  <a:pt x="1159" y="433"/>
                  <a:pt x="1200" y="456"/>
                </a:cubicBezTo>
                <a:cubicBezTo>
                  <a:pt x="1241" y="479"/>
                  <a:pt x="1302" y="500"/>
                  <a:pt x="1350" y="504"/>
                </a:cubicBezTo>
                <a:cubicBezTo>
                  <a:pt x="1398" y="508"/>
                  <a:pt x="1443" y="501"/>
                  <a:pt x="1488" y="480"/>
                </a:cubicBezTo>
                <a:cubicBezTo>
                  <a:pt x="1533" y="459"/>
                  <a:pt x="1588" y="413"/>
                  <a:pt x="1622" y="380"/>
                </a:cubicBezTo>
                <a:cubicBezTo>
                  <a:pt x="1656" y="347"/>
                  <a:pt x="1670" y="311"/>
                  <a:pt x="1692" y="282"/>
                </a:cubicBezTo>
                <a:cubicBezTo>
                  <a:pt x="1714" y="253"/>
                  <a:pt x="1729" y="233"/>
                  <a:pt x="1752" y="204"/>
                </a:cubicBezTo>
                <a:cubicBezTo>
                  <a:pt x="1775" y="175"/>
                  <a:pt x="1799" y="137"/>
                  <a:pt x="1829" y="108"/>
                </a:cubicBezTo>
                <a:cubicBezTo>
                  <a:pt x="1859" y="79"/>
                  <a:pt x="1895" y="45"/>
                  <a:pt x="1933" y="28"/>
                </a:cubicBezTo>
                <a:cubicBezTo>
                  <a:pt x="1971" y="11"/>
                  <a:pt x="2013" y="0"/>
                  <a:pt x="2056" y="4"/>
                </a:cubicBezTo>
                <a:cubicBezTo>
                  <a:pt x="2098" y="8"/>
                  <a:pt x="2151" y="28"/>
                  <a:pt x="2188" y="52"/>
                </a:cubicBezTo>
                <a:cubicBezTo>
                  <a:pt x="2224" y="76"/>
                  <a:pt x="2243" y="109"/>
                  <a:pt x="2273" y="148"/>
                </a:cubicBezTo>
                <a:cubicBezTo>
                  <a:pt x="2302" y="187"/>
                  <a:pt x="2335" y="242"/>
                  <a:pt x="2365" y="286"/>
                </a:cubicBezTo>
                <a:cubicBezTo>
                  <a:pt x="2394" y="330"/>
                  <a:pt x="2423" y="381"/>
                  <a:pt x="2452" y="412"/>
                </a:cubicBezTo>
                <a:cubicBezTo>
                  <a:pt x="2481" y="443"/>
                  <a:pt x="2508" y="459"/>
                  <a:pt x="2538" y="474"/>
                </a:cubicBezTo>
                <a:cubicBezTo>
                  <a:pt x="2568" y="489"/>
                  <a:pt x="2603" y="500"/>
                  <a:pt x="2634" y="504"/>
                </a:cubicBezTo>
                <a:cubicBezTo>
                  <a:pt x="2665" y="508"/>
                  <a:pt x="2696" y="506"/>
                  <a:pt x="2724" y="498"/>
                </a:cubicBezTo>
                <a:cubicBezTo>
                  <a:pt x="2752" y="490"/>
                  <a:pt x="2779" y="474"/>
                  <a:pt x="2802" y="456"/>
                </a:cubicBezTo>
                <a:cubicBezTo>
                  <a:pt x="2825" y="438"/>
                  <a:pt x="2842" y="411"/>
                  <a:pt x="2862" y="390"/>
                </a:cubicBezTo>
                <a:cubicBezTo>
                  <a:pt x="2882" y="369"/>
                  <a:pt x="2902" y="351"/>
                  <a:pt x="2924" y="332"/>
                </a:cubicBezTo>
                <a:cubicBezTo>
                  <a:pt x="2946" y="313"/>
                  <a:pt x="2965" y="288"/>
                  <a:pt x="2994" y="276"/>
                </a:cubicBezTo>
                <a:cubicBezTo>
                  <a:pt x="3023" y="264"/>
                  <a:pt x="3061" y="253"/>
                  <a:pt x="3096" y="258"/>
                </a:cubicBezTo>
                <a:cubicBezTo>
                  <a:pt x="3131" y="263"/>
                  <a:pt x="3167" y="284"/>
                  <a:pt x="3204" y="306"/>
                </a:cubicBezTo>
                <a:cubicBezTo>
                  <a:pt x="3241" y="328"/>
                  <a:pt x="3277" y="374"/>
                  <a:pt x="3320" y="388"/>
                </a:cubicBezTo>
                <a:cubicBezTo>
                  <a:pt x="3363" y="402"/>
                  <a:pt x="3405" y="390"/>
                  <a:pt x="3462" y="390"/>
                </a:cubicBezTo>
                <a:cubicBezTo>
                  <a:pt x="3519" y="390"/>
                  <a:pt x="3595" y="388"/>
                  <a:pt x="3660" y="388"/>
                </a:cubicBezTo>
                <a:cubicBezTo>
                  <a:pt x="3725" y="388"/>
                  <a:pt x="3777" y="390"/>
                  <a:pt x="3852" y="390"/>
                </a:cubicBezTo>
                <a:cubicBezTo>
                  <a:pt x="3927" y="390"/>
                  <a:pt x="4022" y="388"/>
                  <a:pt x="4113" y="388"/>
                </a:cubicBezTo>
                <a:cubicBezTo>
                  <a:pt x="4204" y="388"/>
                  <a:pt x="4302" y="388"/>
                  <a:pt x="4396" y="388"/>
                </a:cubicBezTo>
                <a:cubicBezTo>
                  <a:pt x="4491" y="388"/>
                  <a:pt x="4604" y="388"/>
                  <a:pt x="4680" y="388"/>
                </a:cubicBezTo>
                <a:cubicBezTo>
                  <a:pt x="4755" y="388"/>
                  <a:pt x="4783" y="388"/>
                  <a:pt x="4849" y="388"/>
                </a:cubicBezTo>
                <a:cubicBezTo>
                  <a:pt x="4916" y="388"/>
                  <a:pt x="4996" y="388"/>
                  <a:pt x="5076" y="388"/>
                </a:cubicBezTo>
              </a:path>
            </a:pathLst>
          </a:custGeom>
          <a:noFill/>
          <a:ln w="38100" cap="flat" cmpd="sng">
            <a:solidFill>
              <a:schemeClr val="bg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3" name="Freeform 5"/>
          <p:cNvSpPr>
            <a:spLocks/>
          </p:cNvSpPr>
          <p:nvPr/>
        </p:nvSpPr>
        <p:spPr bwMode="auto">
          <a:xfrm>
            <a:off x="400050" y="2317750"/>
            <a:ext cx="8058150" cy="806450"/>
          </a:xfrm>
          <a:custGeom>
            <a:avLst/>
            <a:gdLst/>
            <a:ahLst/>
            <a:cxnLst>
              <a:cxn ang="0">
                <a:pos x="0" y="384"/>
              </a:cxn>
              <a:cxn ang="0">
                <a:pos x="156" y="384"/>
              </a:cxn>
              <a:cxn ang="0">
                <a:pos x="384" y="390"/>
              </a:cxn>
              <a:cxn ang="0">
                <a:pos x="522" y="384"/>
              </a:cxn>
              <a:cxn ang="0">
                <a:pos x="582" y="360"/>
              </a:cxn>
              <a:cxn ang="0">
                <a:pos x="702" y="276"/>
              </a:cxn>
              <a:cxn ang="0">
                <a:pos x="840" y="216"/>
              </a:cxn>
              <a:cxn ang="0">
                <a:pos x="960" y="234"/>
              </a:cxn>
              <a:cxn ang="0">
                <a:pos x="1036" y="296"/>
              </a:cxn>
              <a:cxn ang="0">
                <a:pos x="1103" y="364"/>
              </a:cxn>
              <a:cxn ang="0">
                <a:pos x="1200" y="456"/>
              </a:cxn>
              <a:cxn ang="0">
                <a:pos x="1350" y="504"/>
              </a:cxn>
              <a:cxn ang="0">
                <a:pos x="1488" y="480"/>
              </a:cxn>
              <a:cxn ang="0">
                <a:pos x="1622" y="380"/>
              </a:cxn>
              <a:cxn ang="0">
                <a:pos x="1692" y="282"/>
              </a:cxn>
              <a:cxn ang="0">
                <a:pos x="1752" y="204"/>
              </a:cxn>
              <a:cxn ang="0">
                <a:pos x="1829" y="108"/>
              </a:cxn>
              <a:cxn ang="0">
                <a:pos x="1933" y="28"/>
              </a:cxn>
              <a:cxn ang="0">
                <a:pos x="2056" y="4"/>
              </a:cxn>
              <a:cxn ang="0">
                <a:pos x="2188" y="52"/>
              </a:cxn>
              <a:cxn ang="0">
                <a:pos x="2273" y="148"/>
              </a:cxn>
              <a:cxn ang="0">
                <a:pos x="2365" y="286"/>
              </a:cxn>
              <a:cxn ang="0">
                <a:pos x="2452" y="412"/>
              </a:cxn>
              <a:cxn ang="0">
                <a:pos x="2538" y="474"/>
              </a:cxn>
              <a:cxn ang="0">
                <a:pos x="2634" y="504"/>
              </a:cxn>
              <a:cxn ang="0">
                <a:pos x="2724" y="498"/>
              </a:cxn>
              <a:cxn ang="0">
                <a:pos x="2802" y="456"/>
              </a:cxn>
              <a:cxn ang="0">
                <a:pos x="2862" y="390"/>
              </a:cxn>
              <a:cxn ang="0">
                <a:pos x="2924" y="332"/>
              </a:cxn>
              <a:cxn ang="0">
                <a:pos x="2994" y="276"/>
              </a:cxn>
              <a:cxn ang="0">
                <a:pos x="3096" y="258"/>
              </a:cxn>
              <a:cxn ang="0">
                <a:pos x="3204" y="306"/>
              </a:cxn>
              <a:cxn ang="0">
                <a:pos x="3320" y="388"/>
              </a:cxn>
              <a:cxn ang="0">
                <a:pos x="3462" y="390"/>
              </a:cxn>
              <a:cxn ang="0">
                <a:pos x="3660" y="388"/>
              </a:cxn>
              <a:cxn ang="0">
                <a:pos x="3852" y="390"/>
              </a:cxn>
              <a:cxn ang="0">
                <a:pos x="4113" y="388"/>
              </a:cxn>
              <a:cxn ang="0">
                <a:pos x="4396" y="388"/>
              </a:cxn>
              <a:cxn ang="0">
                <a:pos x="4680" y="388"/>
              </a:cxn>
              <a:cxn ang="0">
                <a:pos x="4849" y="388"/>
              </a:cxn>
              <a:cxn ang="0">
                <a:pos x="5076" y="388"/>
              </a:cxn>
            </a:cxnLst>
            <a:rect l="0" t="0" r="r" b="b"/>
            <a:pathLst>
              <a:path w="5076" h="508">
                <a:moveTo>
                  <a:pt x="0" y="384"/>
                </a:moveTo>
                <a:cubicBezTo>
                  <a:pt x="26" y="383"/>
                  <a:pt x="92" y="383"/>
                  <a:pt x="156" y="384"/>
                </a:cubicBezTo>
                <a:cubicBezTo>
                  <a:pt x="220" y="385"/>
                  <a:pt x="323" y="390"/>
                  <a:pt x="384" y="390"/>
                </a:cubicBezTo>
                <a:cubicBezTo>
                  <a:pt x="445" y="390"/>
                  <a:pt x="489" y="389"/>
                  <a:pt x="522" y="384"/>
                </a:cubicBezTo>
                <a:cubicBezTo>
                  <a:pt x="555" y="379"/>
                  <a:pt x="552" y="378"/>
                  <a:pt x="582" y="360"/>
                </a:cubicBezTo>
                <a:cubicBezTo>
                  <a:pt x="612" y="342"/>
                  <a:pt x="659" y="300"/>
                  <a:pt x="702" y="276"/>
                </a:cubicBezTo>
                <a:cubicBezTo>
                  <a:pt x="745" y="252"/>
                  <a:pt x="797" y="223"/>
                  <a:pt x="840" y="216"/>
                </a:cubicBezTo>
                <a:cubicBezTo>
                  <a:pt x="883" y="209"/>
                  <a:pt x="927" y="221"/>
                  <a:pt x="960" y="234"/>
                </a:cubicBezTo>
                <a:cubicBezTo>
                  <a:pt x="993" y="247"/>
                  <a:pt x="1012" y="274"/>
                  <a:pt x="1036" y="296"/>
                </a:cubicBezTo>
                <a:cubicBezTo>
                  <a:pt x="1060" y="318"/>
                  <a:pt x="1076" y="337"/>
                  <a:pt x="1103" y="364"/>
                </a:cubicBezTo>
                <a:cubicBezTo>
                  <a:pt x="1130" y="391"/>
                  <a:pt x="1159" y="433"/>
                  <a:pt x="1200" y="456"/>
                </a:cubicBezTo>
                <a:cubicBezTo>
                  <a:pt x="1241" y="479"/>
                  <a:pt x="1302" y="500"/>
                  <a:pt x="1350" y="504"/>
                </a:cubicBezTo>
                <a:cubicBezTo>
                  <a:pt x="1398" y="508"/>
                  <a:pt x="1443" y="501"/>
                  <a:pt x="1488" y="480"/>
                </a:cubicBezTo>
                <a:cubicBezTo>
                  <a:pt x="1533" y="459"/>
                  <a:pt x="1588" y="413"/>
                  <a:pt x="1622" y="380"/>
                </a:cubicBezTo>
                <a:cubicBezTo>
                  <a:pt x="1656" y="347"/>
                  <a:pt x="1670" y="311"/>
                  <a:pt x="1692" y="282"/>
                </a:cubicBezTo>
                <a:cubicBezTo>
                  <a:pt x="1714" y="253"/>
                  <a:pt x="1729" y="233"/>
                  <a:pt x="1752" y="204"/>
                </a:cubicBezTo>
                <a:cubicBezTo>
                  <a:pt x="1775" y="175"/>
                  <a:pt x="1799" y="137"/>
                  <a:pt x="1829" y="108"/>
                </a:cubicBezTo>
                <a:cubicBezTo>
                  <a:pt x="1859" y="79"/>
                  <a:pt x="1895" y="45"/>
                  <a:pt x="1933" y="28"/>
                </a:cubicBezTo>
                <a:cubicBezTo>
                  <a:pt x="1971" y="11"/>
                  <a:pt x="2013" y="0"/>
                  <a:pt x="2056" y="4"/>
                </a:cubicBezTo>
                <a:cubicBezTo>
                  <a:pt x="2098" y="8"/>
                  <a:pt x="2151" y="28"/>
                  <a:pt x="2188" y="52"/>
                </a:cubicBezTo>
                <a:cubicBezTo>
                  <a:pt x="2224" y="76"/>
                  <a:pt x="2243" y="109"/>
                  <a:pt x="2273" y="148"/>
                </a:cubicBezTo>
                <a:cubicBezTo>
                  <a:pt x="2302" y="187"/>
                  <a:pt x="2335" y="242"/>
                  <a:pt x="2365" y="286"/>
                </a:cubicBezTo>
                <a:cubicBezTo>
                  <a:pt x="2394" y="330"/>
                  <a:pt x="2423" y="381"/>
                  <a:pt x="2452" y="412"/>
                </a:cubicBezTo>
                <a:cubicBezTo>
                  <a:pt x="2481" y="443"/>
                  <a:pt x="2508" y="459"/>
                  <a:pt x="2538" y="474"/>
                </a:cubicBezTo>
                <a:cubicBezTo>
                  <a:pt x="2568" y="489"/>
                  <a:pt x="2603" y="500"/>
                  <a:pt x="2634" y="504"/>
                </a:cubicBezTo>
                <a:cubicBezTo>
                  <a:pt x="2665" y="508"/>
                  <a:pt x="2696" y="506"/>
                  <a:pt x="2724" y="498"/>
                </a:cubicBezTo>
                <a:cubicBezTo>
                  <a:pt x="2752" y="490"/>
                  <a:pt x="2779" y="474"/>
                  <a:pt x="2802" y="456"/>
                </a:cubicBezTo>
                <a:cubicBezTo>
                  <a:pt x="2825" y="438"/>
                  <a:pt x="2842" y="411"/>
                  <a:pt x="2862" y="390"/>
                </a:cubicBezTo>
                <a:cubicBezTo>
                  <a:pt x="2882" y="369"/>
                  <a:pt x="2902" y="351"/>
                  <a:pt x="2924" y="332"/>
                </a:cubicBezTo>
                <a:cubicBezTo>
                  <a:pt x="2946" y="313"/>
                  <a:pt x="2965" y="288"/>
                  <a:pt x="2994" y="276"/>
                </a:cubicBezTo>
                <a:cubicBezTo>
                  <a:pt x="3023" y="264"/>
                  <a:pt x="3061" y="253"/>
                  <a:pt x="3096" y="258"/>
                </a:cubicBezTo>
                <a:cubicBezTo>
                  <a:pt x="3131" y="263"/>
                  <a:pt x="3167" y="284"/>
                  <a:pt x="3204" y="306"/>
                </a:cubicBezTo>
                <a:cubicBezTo>
                  <a:pt x="3241" y="328"/>
                  <a:pt x="3277" y="374"/>
                  <a:pt x="3320" y="388"/>
                </a:cubicBezTo>
                <a:cubicBezTo>
                  <a:pt x="3363" y="402"/>
                  <a:pt x="3405" y="390"/>
                  <a:pt x="3462" y="390"/>
                </a:cubicBezTo>
                <a:cubicBezTo>
                  <a:pt x="3519" y="390"/>
                  <a:pt x="3595" y="388"/>
                  <a:pt x="3660" y="388"/>
                </a:cubicBezTo>
                <a:cubicBezTo>
                  <a:pt x="3725" y="388"/>
                  <a:pt x="3777" y="390"/>
                  <a:pt x="3852" y="390"/>
                </a:cubicBezTo>
                <a:cubicBezTo>
                  <a:pt x="3927" y="390"/>
                  <a:pt x="4022" y="388"/>
                  <a:pt x="4113" y="388"/>
                </a:cubicBezTo>
                <a:cubicBezTo>
                  <a:pt x="4204" y="388"/>
                  <a:pt x="4302" y="388"/>
                  <a:pt x="4396" y="388"/>
                </a:cubicBezTo>
                <a:cubicBezTo>
                  <a:pt x="4491" y="388"/>
                  <a:pt x="4604" y="388"/>
                  <a:pt x="4680" y="388"/>
                </a:cubicBezTo>
                <a:cubicBezTo>
                  <a:pt x="4755" y="388"/>
                  <a:pt x="4783" y="388"/>
                  <a:pt x="4849" y="388"/>
                </a:cubicBezTo>
                <a:cubicBezTo>
                  <a:pt x="4916" y="388"/>
                  <a:pt x="4996" y="388"/>
                  <a:pt x="5076" y="388"/>
                </a:cubicBezTo>
              </a:path>
            </a:pathLst>
          </a:custGeom>
          <a:noFill/>
          <a:ln w="38100" cap="flat" cmpd="sng">
            <a:solidFill>
              <a:schemeClr val="bg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4" name="Line 6"/>
          <p:cNvSpPr>
            <a:spLocks noChangeShapeType="1"/>
          </p:cNvSpPr>
          <p:nvPr/>
        </p:nvSpPr>
        <p:spPr bwMode="auto">
          <a:xfrm>
            <a:off x="381000" y="2895600"/>
            <a:ext cx="8077200" cy="0"/>
          </a:xfrm>
          <a:prstGeom prst="line">
            <a:avLst/>
          </a:prstGeom>
          <a:noFill/>
          <a:ln w="12700">
            <a:solidFill>
              <a:schemeClr val="tx2"/>
            </a:solidFill>
            <a:prstDash val="lgDash"/>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5" name="Line 7"/>
          <p:cNvSpPr>
            <a:spLocks noChangeShapeType="1"/>
          </p:cNvSpPr>
          <p:nvPr/>
        </p:nvSpPr>
        <p:spPr bwMode="auto">
          <a:xfrm>
            <a:off x="381000" y="2057400"/>
            <a:ext cx="8077200" cy="0"/>
          </a:xfrm>
          <a:prstGeom prst="line">
            <a:avLst/>
          </a:prstGeom>
          <a:noFill/>
          <a:ln w="12700">
            <a:solidFill>
              <a:schemeClr val="tx2"/>
            </a:solidFill>
            <a:prstDash val="lgDash"/>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6" name="Rectangle 8"/>
          <p:cNvSpPr>
            <a:spLocks noChangeArrowheads="1"/>
          </p:cNvSpPr>
          <p:nvPr/>
        </p:nvSpPr>
        <p:spPr bwMode="auto">
          <a:xfrm>
            <a:off x="0" y="76200"/>
            <a:ext cx="9144000" cy="954107"/>
          </a:xfrm>
          <a:prstGeom prst="rect">
            <a:avLst/>
          </a:prstGeom>
          <a:noFill/>
          <a:ln w="12700">
            <a:noFill/>
            <a:miter lim="800000"/>
            <a:headEnd/>
            <a:tailEnd/>
          </a:ln>
          <a:effec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a:ea typeface="+mn-ea"/>
                <a:cs typeface="+mn-cs"/>
              </a:rPr>
              <a:t>Rossby wave group velocity energetics (</a:t>
            </a:r>
            <a:r>
              <a:rPr kumimoji="0" lang="en-US" sz="2800" b="0" i="0" u="none" strike="noStrike" kern="1200" cap="none" spc="0" normalizeH="0" baseline="0" noProof="0" dirty="0">
                <a:ln>
                  <a:noFill/>
                </a:ln>
                <a:solidFill>
                  <a:srgbClr val="FF0000"/>
                </a:solidFill>
                <a:effectLst/>
                <a:uLnTx/>
                <a:uFillTx/>
                <a:latin typeface="Arial"/>
                <a:ea typeface="+mn-ea"/>
                <a:cs typeface="+mn-cs"/>
              </a:rPr>
              <a:t>downstream development</a:t>
            </a:r>
            <a:r>
              <a:rPr kumimoji="0" lang="en-US" sz="2800" b="0" i="0" u="none" strike="noStrike" kern="1200" cap="none" spc="0" normalizeH="0" baseline="0" noProof="0" dirty="0">
                <a:ln>
                  <a:noFill/>
                </a:ln>
                <a:solidFill>
                  <a:srgbClr val="000000"/>
                </a:solidFill>
                <a:effectLst/>
                <a:uLnTx/>
                <a:uFillTx/>
                <a:latin typeface="Arial"/>
                <a:ea typeface="+mn-ea"/>
                <a:cs typeface="+mn-cs"/>
              </a:rPr>
              <a:t>):</a:t>
            </a:r>
          </a:p>
        </p:txBody>
      </p:sp>
      <p:sp>
        <p:nvSpPr>
          <p:cNvPr id="1230857" name="Rectangle 9"/>
          <p:cNvSpPr>
            <a:spLocks noChangeArrowheads="1"/>
          </p:cNvSpPr>
          <p:nvPr/>
        </p:nvSpPr>
        <p:spPr bwMode="auto">
          <a:xfrm>
            <a:off x="0" y="330993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58" name="Object 10"/>
          <p:cNvGraphicFramePr>
            <a:graphicFrameLocks noChangeAspect="1"/>
          </p:cNvGraphicFramePr>
          <p:nvPr/>
        </p:nvGraphicFramePr>
        <p:xfrm>
          <a:off x="1447800" y="1106488"/>
          <a:ext cx="685800" cy="330200"/>
        </p:xfrm>
        <a:graphic>
          <a:graphicData uri="http://schemas.openxmlformats.org/presentationml/2006/ole">
            <mc:AlternateContent xmlns:mc="http://schemas.openxmlformats.org/markup-compatibility/2006">
              <mc:Choice xmlns:v="urn:schemas-microsoft-com:vml" Requires="v">
                <p:oleObj name="Equation" r:id="rId2" imgW="495085" imgH="241195" progId="Equation.3">
                  <p:embed/>
                </p:oleObj>
              </mc:Choice>
              <mc:Fallback>
                <p:oleObj name="Equation" r:id="rId2" imgW="495085" imgH="241195" progId="Equation.3">
                  <p:embed/>
                  <p:pic>
                    <p:nvPicPr>
                      <p:cNvPr id="1230858"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106488"/>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59" name="Rectangle 11"/>
          <p:cNvSpPr>
            <a:spLocks noChangeArrowheads="1"/>
          </p:cNvSpPr>
          <p:nvPr/>
        </p:nvSpPr>
        <p:spPr bwMode="auto">
          <a:xfrm>
            <a:off x="0" y="33289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60" name="Object 12"/>
          <p:cNvGraphicFramePr>
            <a:graphicFrameLocks noChangeAspect="1"/>
          </p:cNvGraphicFramePr>
          <p:nvPr/>
        </p:nvGraphicFramePr>
        <p:xfrm>
          <a:off x="1447800" y="1447800"/>
          <a:ext cx="609600" cy="290513"/>
        </p:xfrm>
        <a:graphic>
          <a:graphicData uri="http://schemas.openxmlformats.org/presentationml/2006/ole">
            <mc:AlternateContent xmlns:mc="http://schemas.openxmlformats.org/markup-compatibility/2006">
              <mc:Choice xmlns:v="urn:schemas-microsoft-com:vml" Requires="v">
                <p:oleObj name="Equation" r:id="rId4" imgW="418918" imgH="203112" progId="Equation.3">
                  <p:embed/>
                </p:oleObj>
              </mc:Choice>
              <mc:Fallback>
                <p:oleObj name="Equation" r:id="rId4" imgW="418918" imgH="203112" progId="Equation.3">
                  <p:embed/>
                  <p:pic>
                    <p:nvPicPr>
                      <p:cNvPr id="123086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447800"/>
                        <a:ext cx="609600"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61" name="Freeform 13"/>
          <p:cNvSpPr>
            <a:spLocks/>
          </p:cNvSpPr>
          <p:nvPr/>
        </p:nvSpPr>
        <p:spPr bwMode="auto">
          <a:xfrm>
            <a:off x="1460500" y="1976438"/>
            <a:ext cx="558800" cy="169862"/>
          </a:xfrm>
          <a:custGeom>
            <a:avLst/>
            <a:gdLst/>
            <a:ahLst/>
            <a:cxnLst>
              <a:cxn ang="0">
                <a:pos x="0" y="99"/>
              </a:cxn>
              <a:cxn ang="0">
                <a:pos x="88" y="27"/>
              </a:cxn>
              <a:cxn ang="0">
                <a:pos x="168" y="3"/>
              </a:cxn>
              <a:cxn ang="0">
                <a:pos x="256" y="43"/>
              </a:cxn>
              <a:cxn ang="0">
                <a:pos x="352" y="107"/>
              </a:cxn>
            </a:cxnLst>
            <a:rect l="0" t="0" r="r" b="b"/>
            <a:pathLst>
              <a:path w="352" h="107">
                <a:moveTo>
                  <a:pt x="0" y="99"/>
                </a:moveTo>
                <a:cubicBezTo>
                  <a:pt x="15" y="87"/>
                  <a:pt x="60" y="43"/>
                  <a:pt x="88" y="27"/>
                </a:cubicBezTo>
                <a:cubicBezTo>
                  <a:pt x="116" y="11"/>
                  <a:pt x="140" y="0"/>
                  <a:pt x="168" y="3"/>
                </a:cubicBezTo>
                <a:cubicBezTo>
                  <a:pt x="196" y="6"/>
                  <a:pt x="225" y="26"/>
                  <a:pt x="256" y="43"/>
                </a:cubicBezTo>
                <a:cubicBezTo>
                  <a:pt x="287" y="60"/>
                  <a:pt x="332" y="94"/>
                  <a:pt x="352" y="107"/>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2" name="Freeform 14"/>
          <p:cNvSpPr>
            <a:spLocks/>
          </p:cNvSpPr>
          <p:nvPr/>
        </p:nvSpPr>
        <p:spPr bwMode="auto">
          <a:xfrm>
            <a:off x="3340100" y="1676400"/>
            <a:ext cx="571500" cy="152400"/>
          </a:xfrm>
          <a:custGeom>
            <a:avLst/>
            <a:gdLst/>
            <a:ahLst/>
            <a:cxnLst>
              <a:cxn ang="0">
                <a:pos x="0" y="85"/>
              </a:cxn>
              <a:cxn ang="0">
                <a:pos x="80" y="21"/>
              </a:cxn>
              <a:cxn ang="0">
                <a:pos x="176" y="0"/>
              </a:cxn>
              <a:cxn ang="0">
                <a:pos x="280" y="21"/>
              </a:cxn>
              <a:cxn ang="0">
                <a:pos x="360" y="93"/>
              </a:cxn>
            </a:cxnLst>
            <a:rect l="0" t="0" r="r" b="b"/>
            <a:pathLst>
              <a:path w="360" h="93">
                <a:moveTo>
                  <a:pt x="0" y="85"/>
                </a:moveTo>
                <a:cubicBezTo>
                  <a:pt x="13" y="76"/>
                  <a:pt x="51" y="35"/>
                  <a:pt x="80" y="21"/>
                </a:cubicBezTo>
                <a:cubicBezTo>
                  <a:pt x="109" y="7"/>
                  <a:pt x="143" y="0"/>
                  <a:pt x="176" y="0"/>
                </a:cubicBezTo>
                <a:cubicBezTo>
                  <a:pt x="209" y="0"/>
                  <a:pt x="249" y="5"/>
                  <a:pt x="280" y="21"/>
                </a:cubicBezTo>
                <a:cubicBezTo>
                  <a:pt x="311" y="37"/>
                  <a:pt x="343" y="78"/>
                  <a:pt x="360" y="93"/>
                </a:cubicBezTo>
              </a:path>
            </a:pathLst>
          </a:custGeom>
          <a:noFill/>
          <a:ln w="762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3" name="Freeform 15"/>
          <p:cNvSpPr>
            <a:spLocks/>
          </p:cNvSpPr>
          <p:nvPr/>
        </p:nvSpPr>
        <p:spPr bwMode="auto">
          <a:xfrm>
            <a:off x="5003800" y="2058988"/>
            <a:ext cx="558800" cy="168275"/>
          </a:xfrm>
          <a:custGeom>
            <a:avLst/>
            <a:gdLst/>
            <a:ahLst/>
            <a:cxnLst>
              <a:cxn ang="0">
                <a:pos x="0" y="98"/>
              </a:cxn>
              <a:cxn ang="0">
                <a:pos x="80" y="31"/>
              </a:cxn>
              <a:cxn ang="0">
                <a:pos x="168" y="2"/>
              </a:cxn>
              <a:cxn ang="0">
                <a:pos x="256" y="42"/>
              </a:cxn>
              <a:cxn ang="0">
                <a:pos x="352" y="106"/>
              </a:cxn>
            </a:cxnLst>
            <a:rect l="0" t="0" r="r" b="b"/>
            <a:pathLst>
              <a:path w="352" h="106">
                <a:moveTo>
                  <a:pt x="0" y="98"/>
                </a:moveTo>
                <a:cubicBezTo>
                  <a:pt x="13" y="87"/>
                  <a:pt x="52" y="47"/>
                  <a:pt x="80" y="31"/>
                </a:cubicBezTo>
                <a:cubicBezTo>
                  <a:pt x="108" y="15"/>
                  <a:pt x="139" y="0"/>
                  <a:pt x="168" y="2"/>
                </a:cubicBezTo>
                <a:cubicBezTo>
                  <a:pt x="197" y="4"/>
                  <a:pt x="225" y="25"/>
                  <a:pt x="256" y="42"/>
                </a:cubicBezTo>
                <a:cubicBezTo>
                  <a:pt x="287" y="59"/>
                  <a:pt x="332" y="93"/>
                  <a:pt x="352" y="106"/>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4" name="Freeform 16"/>
          <p:cNvSpPr>
            <a:spLocks/>
          </p:cNvSpPr>
          <p:nvPr/>
        </p:nvSpPr>
        <p:spPr bwMode="auto">
          <a:xfrm>
            <a:off x="2273300" y="2744788"/>
            <a:ext cx="622300" cy="203200"/>
          </a:xfrm>
          <a:custGeom>
            <a:avLst/>
            <a:gdLst/>
            <a:ahLst/>
            <a:cxnLst>
              <a:cxn ang="0">
                <a:pos x="0" y="39"/>
              </a:cxn>
              <a:cxn ang="0">
                <a:pos x="88" y="103"/>
              </a:cxn>
              <a:cxn ang="0">
                <a:pos x="216" y="127"/>
              </a:cxn>
              <a:cxn ang="0">
                <a:pos x="304" y="95"/>
              </a:cxn>
              <a:cxn ang="0">
                <a:pos x="392" y="0"/>
              </a:cxn>
            </a:cxnLst>
            <a:rect l="0" t="0" r="r" b="b"/>
            <a:pathLst>
              <a:path w="392" h="128">
                <a:moveTo>
                  <a:pt x="0" y="39"/>
                </a:moveTo>
                <a:cubicBezTo>
                  <a:pt x="13" y="50"/>
                  <a:pt x="52" y="88"/>
                  <a:pt x="88" y="103"/>
                </a:cubicBezTo>
                <a:cubicBezTo>
                  <a:pt x="124" y="118"/>
                  <a:pt x="180" y="128"/>
                  <a:pt x="216" y="127"/>
                </a:cubicBezTo>
                <a:cubicBezTo>
                  <a:pt x="252" y="126"/>
                  <a:pt x="275" y="116"/>
                  <a:pt x="304" y="95"/>
                </a:cubicBezTo>
                <a:cubicBezTo>
                  <a:pt x="333" y="74"/>
                  <a:pt x="374" y="20"/>
                  <a:pt x="392" y="0"/>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5" name="Freeform 17"/>
          <p:cNvSpPr>
            <a:spLocks/>
          </p:cNvSpPr>
          <p:nvPr/>
        </p:nvSpPr>
        <p:spPr bwMode="auto">
          <a:xfrm>
            <a:off x="4330700" y="2743200"/>
            <a:ext cx="622300" cy="203200"/>
          </a:xfrm>
          <a:custGeom>
            <a:avLst/>
            <a:gdLst/>
            <a:ahLst/>
            <a:cxnLst>
              <a:cxn ang="0">
                <a:pos x="0" y="39"/>
              </a:cxn>
              <a:cxn ang="0">
                <a:pos x="88" y="103"/>
              </a:cxn>
              <a:cxn ang="0">
                <a:pos x="216" y="127"/>
              </a:cxn>
              <a:cxn ang="0">
                <a:pos x="304" y="95"/>
              </a:cxn>
              <a:cxn ang="0">
                <a:pos x="392" y="0"/>
              </a:cxn>
            </a:cxnLst>
            <a:rect l="0" t="0" r="r" b="b"/>
            <a:pathLst>
              <a:path w="392" h="128">
                <a:moveTo>
                  <a:pt x="0" y="39"/>
                </a:moveTo>
                <a:cubicBezTo>
                  <a:pt x="13" y="50"/>
                  <a:pt x="52" y="88"/>
                  <a:pt x="88" y="103"/>
                </a:cubicBezTo>
                <a:cubicBezTo>
                  <a:pt x="124" y="118"/>
                  <a:pt x="180" y="128"/>
                  <a:pt x="216" y="127"/>
                </a:cubicBezTo>
                <a:cubicBezTo>
                  <a:pt x="252" y="126"/>
                  <a:pt x="275" y="116"/>
                  <a:pt x="304" y="95"/>
                </a:cubicBezTo>
                <a:cubicBezTo>
                  <a:pt x="333" y="74"/>
                  <a:pt x="374" y="20"/>
                  <a:pt x="392" y="0"/>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6" name="Freeform 18"/>
          <p:cNvSpPr>
            <a:spLocks/>
          </p:cNvSpPr>
          <p:nvPr/>
        </p:nvSpPr>
        <p:spPr bwMode="auto">
          <a:xfrm>
            <a:off x="1498600" y="2420938"/>
            <a:ext cx="558800" cy="169862"/>
          </a:xfrm>
          <a:custGeom>
            <a:avLst/>
            <a:gdLst/>
            <a:ahLst/>
            <a:cxnLst>
              <a:cxn ang="0">
                <a:pos x="0" y="99"/>
              </a:cxn>
              <a:cxn ang="0">
                <a:pos x="104" y="27"/>
              </a:cxn>
              <a:cxn ang="0">
                <a:pos x="168" y="3"/>
              </a:cxn>
              <a:cxn ang="0">
                <a:pos x="256" y="43"/>
              </a:cxn>
              <a:cxn ang="0">
                <a:pos x="352" y="107"/>
              </a:cxn>
            </a:cxnLst>
            <a:rect l="0" t="0" r="r" b="b"/>
            <a:pathLst>
              <a:path w="352" h="107">
                <a:moveTo>
                  <a:pt x="0" y="99"/>
                </a:moveTo>
                <a:cubicBezTo>
                  <a:pt x="17" y="87"/>
                  <a:pt x="76" y="43"/>
                  <a:pt x="104" y="27"/>
                </a:cubicBezTo>
                <a:cubicBezTo>
                  <a:pt x="132" y="11"/>
                  <a:pt x="143" y="0"/>
                  <a:pt x="168" y="3"/>
                </a:cubicBezTo>
                <a:cubicBezTo>
                  <a:pt x="193" y="6"/>
                  <a:pt x="225" y="26"/>
                  <a:pt x="256" y="43"/>
                </a:cubicBezTo>
                <a:cubicBezTo>
                  <a:pt x="287" y="60"/>
                  <a:pt x="332" y="94"/>
                  <a:pt x="352" y="107"/>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7" name="Freeform 19"/>
          <p:cNvSpPr>
            <a:spLocks/>
          </p:cNvSpPr>
          <p:nvPr/>
        </p:nvSpPr>
        <p:spPr bwMode="auto">
          <a:xfrm>
            <a:off x="2286000" y="2286000"/>
            <a:ext cx="622300" cy="238125"/>
          </a:xfrm>
          <a:custGeom>
            <a:avLst/>
            <a:gdLst/>
            <a:ahLst/>
            <a:cxnLst>
              <a:cxn ang="0">
                <a:pos x="0" y="39"/>
              </a:cxn>
              <a:cxn ang="0">
                <a:pos x="88" y="103"/>
              </a:cxn>
              <a:cxn ang="0">
                <a:pos x="176" y="144"/>
              </a:cxn>
              <a:cxn ang="0">
                <a:pos x="232" y="136"/>
              </a:cxn>
              <a:cxn ang="0">
                <a:pos x="304" y="95"/>
              </a:cxn>
              <a:cxn ang="0">
                <a:pos x="392" y="0"/>
              </a:cxn>
            </a:cxnLst>
            <a:rect l="0" t="0" r="r" b="b"/>
            <a:pathLst>
              <a:path w="392" h="150">
                <a:moveTo>
                  <a:pt x="0" y="39"/>
                </a:moveTo>
                <a:cubicBezTo>
                  <a:pt x="13" y="50"/>
                  <a:pt x="59" y="86"/>
                  <a:pt x="88" y="103"/>
                </a:cubicBezTo>
                <a:cubicBezTo>
                  <a:pt x="117" y="120"/>
                  <a:pt x="152" y="138"/>
                  <a:pt x="176" y="144"/>
                </a:cubicBezTo>
                <a:cubicBezTo>
                  <a:pt x="200" y="150"/>
                  <a:pt x="211" y="144"/>
                  <a:pt x="232" y="136"/>
                </a:cubicBezTo>
                <a:cubicBezTo>
                  <a:pt x="253" y="128"/>
                  <a:pt x="277" y="118"/>
                  <a:pt x="304" y="95"/>
                </a:cubicBezTo>
                <a:cubicBezTo>
                  <a:pt x="331" y="72"/>
                  <a:pt x="374" y="20"/>
                  <a:pt x="392" y="0"/>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8" name="Freeform 20"/>
          <p:cNvSpPr>
            <a:spLocks/>
          </p:cNvSpPr>
          <p:nvPr/>
        </p:nvSpPr>
        <p:spPr bwMode="auto">
          <a:xfrm>
            <a:off x="4305300" y="2324100"/>
            <a:ext cx="584200" cy="215900"/>
          </a:xfrm>
          <a:custGeom>
            <a:avLst/>
            <a:gdLst/>
            <a:ahLst/>
            <a:cxnLst>
              <a:cxn ang="0">
                <a:pos x="0" y="0"/>
              </a:cxn>
              <a:cxn ang="0">
                <a:pos x="62" y="79"/>
              </a:cxn>
              <a:cxn ang="0">
                <a:pos x="152" y="128"/>
              </a:cxn>
              <a:cxn ang="0">
                <a:pos x="272" y="120"/>
              </a:cxn>
              <a:cxn ang="0">
                <a:pos x="368" y="32"/>
              </a:cxn>
            </a:cxnLst>
            <a:rect l="0" t="0" r="r" b="b"/>
            <a:pathLst>
              <a:path w="368" h="136">
                <a:moveTo>
                  <a:pt x="0" y="0"/>
                </a:moveTo>
                <a:cubicBezTo>
                  <a:pt x="10" y="12"/>
                  <a:pt x="37" y="58"/>
                  <a:pt x="62" y="79"/>
                </a:cubicBezTo>
                <a:cubicBezTo>
                  <a:pt x="87" y="100"/>
                  <a:pt x="117" y="121"/>
                  <a:pt x="152" y="128"/>
                </a:cubicBezTo>
                <a:cubicBezTo>
                  <a:pt x="187" y="135"/>
                  <a:pt x="236" y="136"/>
                  <a:pt x="272" y="120"/>
                </a:cubicBezTo>
                <a:cubicBezTo>
                  <a:pt x="308" y="104"/>
                  <a:pt x="348" y="50"/>
                  <a:pt x="368" y="32"/>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9" name="Freeform 21"/>
          <p:cNvSpPr>
            <a:spLocks/>
          </p:cNvSpPr>
          <p:nvPr/>
        </p:nvSpPr>
        <p:spPr bwMode="auto">
          <a:xfrm>
            <a:off x="3352800" y="2133600"/>
            <a:ext cx="571500" cy="152400"/>
          </a:xfrm>
          <a:custGeom>
            <a:avLst/>
            <a:gdLst/>
            <a:ahLst/>
            <a:cxnLst>
              <a:cxn ang="0">
                <a:pos x="0" y="85"/>
              </a:cxn>
              <a:cxn ang="0">
                <a:pos x="80" y="21"/>
              </a:cxn>
              <a:cxn ang="0">
                <a:pos x="176" y="0"/>
              </a:cxn>
              <a:cxn ang="0">
                <a:pos x="280" y="21"/>
              </a:cxn>
              <a:cxn ang="0">
                <a:pos x="360" y="93"/>
              </a:cxn>
            </a:cxnLst>
            <a:rect l="0" t="0" r="r" b="b"/>
            <a:pathLst>
              <a:path w="360" h="93">
                <a:moveTo>
                  <a:pt x="0" y="85"/>
                </a:moveTo>
                <a:cubicBezTo>
                  <a:pt x="13" y="76"/>
                  <a:pt x="51" y="35"/>
                  <a:pt x="80" y="21"/>
                </a:cubicBezTo>
                <a:cubicBezTo>
                  <a:pt x="109" y="7"/>
                  <a:pt x="143" y="0"/>
                  <a:pt x="176" y="0"/>
                </a:cubicBezTo>
                <a:cubicBezTo>
                  <a:pt x="209" y="0"/>
                  <a:pt x="249" y="5"/>
                  <a:pt x="280" y="21"/>
                </a:cubicBezTo>
                <a:cubicBezTo>
                  <a:pt x="311" y="37"/>
                  <a:pt x="343" y="78"/>
                  <a:pt x="360" y="93"/>
                </a:cubicBezTo>
              </a:path>
            </a:pathLst>
          </a:custGeom>
          <a:noFill/>
          <a:ln w="762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0" name="Freeform 22"/>
          <p:cNvSpPr>
            <a:spLocks/>
          </p:cNvSpPr>
          <p:nvPr/>
        </p:nvSpPr>
        <p:spPr bwMode="auto">
          <a:xfrm>
            <a:off x="5029200" y="2497138"/>
            <a:ext cx="558800" cy="169862"/>
          </a:xfrm>
          <a:custGeom>
            <a:avLst/>
            <a:gdLst/>
            <a:ahLst/>
            <a:cxnLst>
              <a:cxn ang="0">
                <a:pos x="0" y="99"/>
              </a:cxn>
              <a:cxn ang="0">
                <a:pos x="104" y="27"/>
              </a:cxn>
              <a:cxn ang="0">
                <a:pos x="168" y="3"/>
              </a:cxn>
              <a:cxn ang="0">
                <a:pos x="256" y="43"/>
              </a:cxn>
              <a:cxn ang="0">
                <a:pos x="352" y="107"/>
              </a:cxn>
            </a:cxnLst>
            <a:rect l="0" t="0" r="r" b="b"/>
            <a:pathLst>
              <a:path w="352" h="107">
                <a:moveTo>
                  <a:pt x="0" y="99"/>
                </a:moveTo>
                <a:cubicBezTo>
                  <a:pt x="17" y="87"/>
                  <a:pt x="76" y="43"/>
                  <a:pt x="104" y="27"/>
                </a:cubicBezTo>
                <a:cubicBezTo>
                  <a:pt x="132" y="11"/>
                  <a:pt x="143" y="0"/>
                  <a:pt x="168" y="3"/>
                </a:cubicBezTo>
                <a:cubicBezTo>
                  <a:pt x="193" y="6"/>
                  <a:pt x="225" y="26"/>
                  <a:pt x="256" y="43"/>
                </a:cubicBezTo>
                <a:cubicBezTo>
                  <a:pt x="287" y="60"/>
                  <a:pt x="332" y="94"/>
                  <a:pt x="352" y="107"/>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1" name="Line 23"/>
          <p:cNvSpPr>
            <a:spLocks noChangeShapeType="1"/>
          </p:cNvSpPr>
          <p:nvPr/>
        </p:nvSpPr>
        <p:spPr bwMode="auto">
          <a:xfrm>
            <a:off x="3200400" y="5029200"/>
            <a:ext cx="609600" cy="0"/>
          </a:xfrm>
          <a:prstGeom prst="line">
            <a:avLst/>
          </a:prstGeom>
          <a:noFill/>
          <a:ln w="76200">
            <a:solidFill>
              <a:srgbClr val="06942B"/>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72" name="Object 24"/>
          <p:cNvGraphicFramePr>
            <a:graphicFrameLocks noChangeAspect="1"/>
          </p:cNvGraphicFramePr>
          <p:nvPr/>
        </p:nvGraphicFramePr>
        <p:xfrm>
          <a:off x="4267200" y="4724400"/>
          <a:ext cx="509588" cy="533400"/>
        </p:xfrm>
        <a:graphic>
          <a:graphicData uri="http://schemas.openxmlformats.org/presentationml/2006/ole">
            <mc:AlternateContent xmlns:mc="http://schemas.openxmlformats.org/markup-compatibility/2006">
              <mc:Choice xmlns:v="urn:schemas-microsoft-com:vml" Requires="v">
                <p:oleObj name="Equation" r:id="rId6" imgW="228600" imgH="241300" progId="Equation.3">
                  <p:embed/>
                </p:oleObj>
              </mc:Choice>
              <mc:Fallback>
                <p:oleObj name="Equation" r:id="rId6" imgW="228600" imgH="241300" progId="Equation.3">
                  <p:embed/>
                  <p:pic>
                    <p:nvPicPr>
                      <p:cNvPr id="1230872" name="Object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4724400"/>
                        <a:ext cx="509588"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73" name="Oval 25"/>
          <p:cNvSpPr>
            <a:spLocks noChangeArrowheads="1"/>
          </p:cNvSpPr>
          <p:nvPr/>
        </p:nvSpPr>
        <p:spPr bwMode="auto">
          <a:xfrm>
            <a:off x="1524000" y="1752600"/>
            <a:ext cx="533400" cy="1219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4" name="Oval 26"/>
          <p:cNvSpPr>
            <a:spLocks noChangeArrowheads="1"/>
          </p:cNvSpPr>
          <p:nvPr/>
        </p:nvSpPr>
        <p:spPr bwMode="auto">
          <a:xfrm>
            <a:off x="3276600" y="5334000"/>
            <a:ext cx="533400" cy="457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75" name="Object 27"/>
          <p:cNvGraphicFramePr>
            <a:graphicFrameLocks noChangeAspect="1"/>
          </p:cNvGraphicFramePr>
          <p:nvPr/>
        </p:nvGraphicFramePr>
        <p:xfrm>
          <a:off x="4343400" y="5257800"/>
          <a:ext cx="366713" cy="449263"/>
        </p:xfrm>
        <a:graphic>
          <a:graphicData uri="http://schemas.openxmlformats.org/presentationml/2006/ole">
            <mc:AlternateContent xmlns:mc="http://schemas.openxmlformats.org/markup-compatibility/2006">
              <mc:Choice xmlns:v="urn:schemas-microsoft-com:vml" Requires="v">
                <p:oleObj name="Equation" r:id="rId8" imgW="164957" imgH="203024" progId="Equation.3">
                  <p:embed/>
                </p:oleObj>
              </mc:Choice>
              <mc:Fallback>
                <p:oleObj name="Equation" r:id="rId8" imgW="164957" imgH="203024" progId="Equation.3">
                  <p:embed/>
                  <p:pic>
                    <p:nvPicPr>
                      <p:cNvPr id="1230875" name="Object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3400" y="5257800"/>
                        <a:ext cx="366713" cy="449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76" name="Oval 28"/>
          <p:cNvSpPr>
            <a:spLocks noChangeArrowheads="1"/>
          </p:cNvSpPr>
          <p:nvPr/>
        </p:nvSpPr>
        <p:spPr bwMode="auto">
          <a:xfrm>
            <a:off x="5029200" y="1752600"/>
            <a:ext cx="533400" cy="1219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7" name="Oval 29"/>
          <p:cNvSpPr>
            <a:spLocks noChangeArrowheads="1"/>
          </p:cNvSpPr>
          <p:nvPr/>
        </p:nvSpPr>
        <p:spPr bwMode="auto">
          <a:xfrm>
            <a:off x="3200400" y="1371600"/>
            <a:ext cx="838200" cy="1600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8" name="Oval 30"/>
          <p:cNvSpPr>
            <a:spLocks noChangeArrowheads="1"/>
          </p:cNvSpPr>
          <p:nvPr/>
        </p:nvSpPr>
        <p:spPr bwMode="auto">
          <a:xfrm>
            <a:off x="2286000" y="1981200"/>
            <a:ext cx="685800" cy="1295400"/>
          </a:xfrm>
          <a:prstGeom prst="ellipse">
            <a:avLst/>
          </a:prstGeom>
          <a:solidFill>
            <a:schemeClr val="bg1">
              <a:alpha val="50999"/>
            </a:scheme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9" name="Oval 31"/>
          <p:cNvSpPr>
            <a:spLocks noChangeArrowheads="1"/>
          </p:cNvSpPr>
          <p:nvPr/>
        </p:nvSpPr>
        <p:spPr bwMode="auto">
          <a:xfrm>
            <a:off x="4267200" y="1981200"/>
            <a:ext cx="685800" cy="1295400"/>
          </a:xfrm>
          <a:prstGeom prst="ellipse">
            <a:avLst/>
          </a:prstGeom>
          <a:solidFill>
            <a:schemeClr val="bg1">
              <a:alpha val="50999"/>
            </a:scheme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0" name="Line 32"/>
          <p:cNvSpPr>
            <a:spLocks noChangeShapeType="1"/>
          </p:cNvSpPr>
          <p:nvPr/>
        </p:nvSpPr>
        <p:spPr bwMode="auto">
          <a:xfrm>
            <a:off x="3200400" y="4572000"/>
            <a:ext cx="609600" cy="0"/>
          </a:xfrm>
          <a:prstGeom prst="line">
            <a:avLst/>
          </a:prstGeom>
          <a:noFill/>
          <a:ln w="762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1" name="Text Box 33"/>
          <p:cNvSpPr txBox="1">
            <a:spLocks noChangeArrowheads="1"/>
          </p:cNvSpPr>
          <p:nvPr/>
        </p:nvSpPr>
        <p:spPr bwMode="auto">
          <a:xfrm>
            <a:off x="3702676" y="4356279"/>
            <a:ext cx="1676400" cy="830997"/>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Energy flux</a:t>
            </a:r>
          </a:p>
        </p:txBody>
      </p:sp>
      <p:sp>
        <p:nvSpPr>
          <p:cNvPr id="1230882" name="Line 34"/>
          <p:cNvSpPr>
            <a:spLocks noChangeShapeType="1"/>
          </p:cNvSpPr>
          <p:nvPr/>
        </p:nvSpPr>
        <p:spPr bwMode="auto">
          <a:xfrm>
            <a:off x="1524000" y="2362200"/>
            <a:ext cx="457200" cy="0"/>
          </a:xfrm>
          <a:prstGeom prst="line">
            <a:avLst/>
          </a:prstGeom>
          <a:noFill/>
          <a:ln w="381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3" name="Line 35"/>
          <p:cNvSpPr>
            <a:spLocks noChangeShapeType="1"/>
          </p:cNvSpPr>
          <p:nvPr/>
        </p:nvSpPr>
        <p:spPr bwMode="auto">
          <a:xfrm>
            <a:off x="2286000" y="2590800"/>
            <a:ext cx="609600" cy="0"/>
          </a:xfrm>
          <a:prstGeom prst="line">
            <a:avLst/>
          </a:prstGeom>
          <a:noFill/>
          <a:ln w="5715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4" name="Line 36"/>
          <p:cNvSpPr>
            <a:spLocks noChangeShapeType="1"/>
          </p:cNvSpPr>
          <p:nvPr/>
        </p:nvSpPr>
        <p:spPr bwMode="auto">
          <a:xfrm>
            <a:off x="3200400" y="2209800"/>
            <a:ext cx="914400" cy="0"/>
          </a:xfrm>
          <a:prstGeom prst="line">
            <a:avLst/>
          </a:prstGeom>
          <a:noFill/>
          <a:ln w="762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5" name="Line 37"/>
          <p:cNvSpPr>
            <a:spLocks noChangeShapeType="1"/>
          </p:cNvSpPr>
          <p:nvPr/>
        </p:nvSpPr>
        <p:spPr bwMode="auto">
          <a:xfrm>
            <a:off x="4267200" y="2590800"/>
            <a:ext cx="609600" cy="0"/>
          </a:xfrm>
          <a:prstGeom prst="line">
            <a:avLst/>
          </a:prstGeom>
          <a:noFill/>
          <a:ln w="5715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6" name="Line 38"/>
          <p:cNvSpPr>
            <a:spLocks noChangeShapeType="1"/>
          </p:cNvSpPr>
          <p:nvPr/>
        </p:nvSpPr>
        <p:spPr bwMode="auto">
          <a:xfrm>
            <a:off x="5105400" y="2362200"/>
            <a:ext cx="457200" cy="0"/>
          </a:xfrm>
          <a:prstGeom prst="line">
            <a:avLst/>
          </a:prstGeom>
          <a:noFill/>
          <a:ln w="381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87" name="Object 39"/>
          <p:cNvGraphicFramePr>
            <a:graphicFrameLocks noChangeAspect="1"/>
          </p:cNvGraphicFramePr>
          <p:nvPr/>
        </p:nvGraphicFramePr>
        <p:xfrm>
          <a:off x="2286000" y="3327400"/>
          <a:ext cx="685800" cy="330200"/>
        </p:xfrm>
        <a:graphic>
          <a:graphicData uri="http://schemas.openxmlformats.org/presentationml/2006/ole">
            <mc:AlternateContent xmlns:mc="http://schemas.openxmlformats.org/markup-compatibility/2006">
              <mc:Choice xmlns:v="urn:schemas-microsoft-com:vml" Requires="v">
                <p:oleObj name="Equation" r:id="rId10" imgW="495085" imgH="241195" progId="Equation.3">
                  <p:embed/>
                </p:oleObj>
              </mc:Choice>
              <mc:Fallback>
                <p:oleObj name="Equation" r:id="rId10" imgW="495085" imgH="241195" progId="Equation.3">
                  <p:embed/>
                  <p:pic>
                    <p:nvPicPr>
                      <p:cNvPr id="1230887" name="Object 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0" y="3327400"/>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88" name="Object 40"/>
          <p:cNvGraphicFramePr>
            <a:graphicFrameLocks noChangeAspect="1"/>
          </p:cNvGraphicFramePr>
          <p:nvPr/>
        </p:nvGraphicFramePr>
        <p:xfrm>
          <a:off x="2286000" y="3671888"/>
          <a:ext cx="609600" cy="290512"/>
        </p:xfrm>
        <a:graphic>
          <a:graphicData uri="http://schemas.openxmlformats.org/presentationml/2006/ole">
            <mc:AlternateContent xmlns:mc="http://schemas.openxmlformats.org/markup-compatibility/2006">
              <mc:Choice xmlns:v="urn:schemas-microsoft-com:vml" Requires="v">
                <p:oleObj name="Equation" r:id="rId12" imgW="418918" imgH="203112" progId="Equation.3">
                  <p:embed/>
                </p:oleObj>
              </mc:Choice>
              <mc:Fallback>
                <p:oleObj name="Equation" r:id="rId12" imgW="418918" imgH="203112" progId="Equation.3">
                  <p:embed/>
                  <p:pic>
                    <p:nvPicPr>
                      <p:cNvPr id="1230888" name="Object 4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0" y="3671888"/>
                        <a:ext cx="609600"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89" name="Object 41"/>
          <p:cNvGraphicFramePr>
            <a:graphicFrameLocks noChangeAspect="1"/>
          </p:cNvGraphicFramePr>
          <p:nvPr/>
        </p:nvGraphicFramePr>
        <p:xfrm>
          <a:off x="3140075" y="685800"/>
          <a:ext cx="808038" cy="330200"/>
        </p:xfrm>
        <a:graphic>
          <a:graphicData uri="http://schemas.openxmlformats.org/presentationml/2006/ole">
            <mc:AlternateContent xmlns:mc="http://schemas.openxmlformats.org/markup-compatibility/2006">
              <mc:Choice xmlns:v="urn:schemas-microsoft-com:vml" Requires="v">
                <p:oleObj name="Equation" r:id="rId14" imgW="583947" imgH="241195" progId="Equation.3">
                  <p:embed/>
                </p:oleObj>
              </mc:Choice>
              <mc:Fallback>
                <p:oleObj name="Equation" r:id="rId14" imgW="583947" imgH="241195" progId="Equation.3">
                  <p:embed/>
                  <p:pic>
                    <p:nvPicPr>
                      <p:cNvPr id="1230889" name="Object 4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40075" y="685800"/>
                        <a:ext cx="808038"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0" name="Object 42"/>
          <p:cNvGraphicFramePr>
            <a:graphicFrameLocks noChangeAspect="1"/>
          </p:cNvGraphicFramePr>
          <p:nvPr/>
        </p:nvGraphicFramePr>
        <p:xfrm>
          <a:off x="3213100" y="1066800"/>
          <a:ext cx="738188" cy="290513"/>
        </p:xfrm>
        <a:graphic>
          <a:graphicData uri="http://schemas.openxmlformats.org/presentationml/2006/ole">
            <mc:AlternateContent xmlns:mc="http://schemas.openxmlformats.org/markup-compatibility/2006">
              <mc:Choice xmlns:v="urn:schemas-microsoft-com:vml" Requires="v">
                <p:oleObj name="Equation" r:id="rId16" imgW="507780" imgH="203112" progId="Equation.3">
                  <p:embed/>
                </p:oleObj>
              </mc:Choice>
              <mc:Fallback>
                <p:oleObj name="Equation" r:id="rId16" imgW="507780" imgH="203112" progId="Equation.3">
                  <p:embed/>
                  <p:pic>
                    <p:nvPicPr>
                      <p:cNvPr id="1230890" name="Object 4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13100" y="1066800"/>
                        <a:ext cx="738188"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1" name="Object 43"/>
          <p:cNvGraphicFramePr>
            <a:graphicFrameLocks noChangeAspect="1"/>
          </p:cNvGraphicFramePr>
          <p:nvPr/>
        </p:nvGraphicFramePr>
        <p:xfrm>
          <a:off x="4267200" y="3276600"/>
          <a:ext cx="685800" cy="330200"/>
        </p:xfrm>
        <a:graphic>
          <a:graphicData uri="http://schemas.openxmlformats.org/presentationml/2006/ole">
            <mc:AlternateContent xmlns:mc="http://schemas.openxmlformats.org/markup-compatibility/2006">
              <mc:Choice xmlns:v="urn:schemas-microsoft-com:vml" Requires="v">
                <p:oleObj name="Equation" r:id="rId18" imgW="495085" imgH="241195" progId="Equation.3">
                  <p:embed/>
                </p:oleObj>
              </mc:Choice>
              <mc:Fallback>
                <p:oleObj name="Equation" r:id="rId18" imgW="495085" imgH="241195" progId="Equation.3">
                  <p:embed/>
                  <p:pic>
                    <p:nvPicPr>
                      <p:cNvPr id="1230891" name="Object 4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67200" y="3276600"/>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2" name="Object 44"/>
          <p:cNvGraphicFramePr>
            <a:graphicFrameLocks noChangeAspect="1"/>
          </p:cNvGraphicFramePr>
          <p:nvPr/>
        </p:nvGraphicFramePr>
        <p:xfrm>
          <a:off x="4267200" y="3621088"/>
          <a:ext cx="609600" cy="290512"/>
        </p:xfrm>
        <a:graphic>
          <a:graphicData uri="http://schemas.openxmlformats.org/presentationml/2006/ole">
            <mc:AlternateContent xmlns:mc="http://schemas.openxmlformats.org/markup-compatibility/2006">
              <mc:Choice xmlns:v="urn:schemas-microsoft-com:vml" Requires="v">
                <p:oleObj name="Equation" r:id="rId20" imgW="418918" imgH="203112" progId="Equation.3">
                  <p:embed/>
                </p:oleObj>
              </mc:Choice>
              <mc:Fallback>
                <p:oleObj name="Equation" r:id="rId20" imgW="418918" imgH="203112" progId="Equation.3">
                  <p:embed/>
                  <p:pic>
                    <p:nvPicPr>
                      <p:cNvPr id="1230892" name="Object 4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67200" y="3621088"/>
                        <a:ext cx="609600"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3" name="Object 45"/>
          <p:cNvGraphicFramePr>
            <a:graphicFrameLocks noChangeAspect="1"/>
          </p:cNvGraphicFramePr>
          <p:nvPr/>
        </p:nvGraphicFramePr>
        <p:xfrm>
          <a:off x="5105400" y="1143000"/>
          <a:ext cx="685800" cy="330200"/>
        </p:xfrm>
        <a:graphic>
          <a:graphicData uri="http://schemas.openxmlformats.org/presentationml/2006/ole">
            <mc:AlternateContent xmlns:mc="http://schemas.openxmlformats.org/markup-compatibility/2006">
              <mc:Choice xmlns:v="urn:schemas-microsoft-com:vml" Requires="v">
                <p:oleObj name="Equation" r:id="rId22" imgW="495085" imgH="241195" progId="Equation.3">
                  <p:embed/>
                </p:oleObj>
              </mc:Choice>
              <mc:Fallback>
                <p:oleObj name="Equation" r:id="rId22" imgW="495085" imgH="241195" progId="Equation.3">
                  <p:embed/>
                  <p:pic>
                    <p:nvPicPr>
                      <p:cNvPr id="1230893" name="Object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143000"/>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4" name="Object 46"/>
          <p:cNvGraphicFramePr>
            <a:graphicFrameLocks noChangeAspect="1"/>
          </p:cNvGraphicFramePr>
          <p:nvPr/>
        </p:nvGraphicFramePr>
        <p:xfrm>
          <a:off x="5105400" y="1484313"/>
          <a:ext cx="609600" cy="290512"/>
        </p:xfrm>
        <a:graphic>
          <a:graphicData uri="http://schemas.openxmlformats.org/presentationml/2006/ole">
            <mc:AlternateContent xmlns:mc="http://schemas.openxmlformats.org/markup-compatibility/2006">
              <mc:Choice xmlns:v="urn:schemas-microsoft-com:vml" Requires="v">
                <p:oleObj name="Equation" r:id="rId23" imgW="418918" imgH="203112" progId="Equation.3">
                  <p:embed/>
                </p:oleObj>
              </mc:Choice>
              <mc:Fallback>
                <p:oleObj name="Equation" r:id="rId23" imgW="418918" imgH="203112" progId="Equation.3">
                  <p:embed/>
                  <p:pic>
                    <p:nvPicPr>
                      <p:cNvPr id="1230894" name="Object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1484313"/>
                        <a:ext cx="609600"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95" name="Rectangle 47"/>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96" name="Object 48"/>
          <p:cNvGraphicFramePr>
            <a:graphicFrameLocks noChangeAspect="1"/>
          </p:cNvGraphicFramePr>
          <p:nvPr/>
        </p:nvGraphicFramePr>
        <p:xfrm>
          <a:off x="2743200" y="5786438"/>
          <a:ext cx="6096000" cy="919162"/>
        </p:xfrm>
        <a:graphic>
          <a:graphicData uri="http://schemas.openxmlformats.org/presentationml/2006/ole">
            <mc:AlternateContent xmlns:mc="http://schemas.openxmlformats.org/markup-compatibility/2006">
              <mc:Choice xmlns:v="urn:schemas-microsoft-com:vml" Requires="v">
                <p:oleObj name="Equation" r:id="rId24" imgW="3289300" imgH="495300" progId="Equation.3">
                  <p:embed/>
                </p:oleObj>
              </mc:Choice>
              <mc:Fallback>
                <p:oleObj name="Equation" r:id="rId24" imgW="3289300" imgH="495300" progId="Equation.3">
                  <p:embed/>
                  <p:pic>
                    <p:nvPicPr>
                      <p:cNvPr id="1230896" name="Object 4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743200" y="5786438"/>
                        <a:ext cx="6096000"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97" name="Rectangle 49"/>
          <p:cNvSpPr>
            <a:spLocks noChangeArrowheads="1"/>
          </p:cNvSpPr>
          <p:nvPr/>
        </p:nvSpPr>
        <p:spPr bwMode="auto">
          <a:xfrm>
            <a:off x="0" y="330993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98" name="Object 50"/>
          <p:cNvGraphicFramePr>
            <a:graphicFrameLocks noChangeAspect="1"/>
          </p:cNvGraphicFramePr>
          <p:nvPr/>
        </p:nvGraphicFramePr>
        <p:xfrm>
          <a:off x="5791200" y="4330700"/>
          <a:ext cx="914400" cy="531813"/>
        </p:xfrm>
        <a:graphic>
          <a:graphicData uri="http://schemas.openxmlformats.org/presentationml/2006/ole">
            <mc:AlternateContent xmlns:mc="http://schemas.openxmlformats.org/markup-compatibility/2006">
              <mc:Choice xmlns:v="urn:schemas-microsoft-com:vml" Requires="v">
                <p:oleObj name="Equation" r:id="rId26" imgW="406224" imgH="241195" progId="Equation.3">
                  <p:embed/>
                </p:oleObj>
              </mc:Choice>
              <mc:Fallback>
                <p:oleObj name="Equation" r:id="rId26" imgW="406224" imgH="241195" progId="Equation.3">
                  <p:embed/>
                  <p:pic>
                    <p:nvPicPr>
                      <p:cNvPr id="1230898" name="Object 5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791200" y="4330700"/>
                        <a:ext cx="914400"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99" name="Oval 51"/>
          <p:cNvSpPr>
            <a:spLocks noChangeArrowheads="1"/>
          </p:cNvSpPr>
          <p:nvPr/>
        </p:nvSpPr>
        <p:spPr bwMode="auto">
          <a:xfrm>
            <a:off x="3810000" y="1524000"/>
            <a:ext cx="2590800" cy="1828800"/>
          </a:xfrm>
          <a:prstGeom prst="ellipse">
            <a:avLst/>
          </a:prstGeom>
          <a:solidFill>
            <a:srgbClr val="8A1076">
              <a:alpha val="31000"/>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900" name="Rectangle 52"/>
          <p:cNvSpPr>
            <a:spLocks noChangeArrowheads="1"/>
          </p:cNvSpPr>
          <p:nvPr/>
        </p:nvSpPr>
        <p:spPr bwMode="auto">
          <a:xfrm>
            <a:off x="5486400" y="3352800"/>
            <a:ext cx="3429000" cy="830997"/>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n-ea"/>
                <a:cs typeface="+mn-cs"/>
              </a:rPr>
              <a:t>Waves here strengthen</a:t>
            </a:r>
          </a:p>
        </p:txBody>
      </p:sp>
      <p:sp>
        <p:nvSpPr>
          <p:cNvPr id="1230901" name="Line 53"/>
          <p:cNvSpPr>
            <a:spLocks noChangeShapeType="1"/>
          </p:cNvSpPr>
          <p:nvPr/>
        </p:nvSpPr>
        <p:spPr bwMode="auto">
          <a:xfrm flipH="1" flipV="1">
            <a:off x="5334000" y="3048000"/>
            <a:ext cx="533400" cy="381000"/>
          </a:xfrm>
          <a:prstGeom prst="line">
            <a:avLst/>
          </a:prstGeom>
          <a:noFill/>
          <a:ln w="762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902" name="Rectangle 54"/>
          <p:cNvSpPr>
            <a:spLocks noChangeArrowheads="1"/>
          </p:cNvSpPr>
          <p:nvPr/>
        </p:nvSpPr>
        <p:spPr bwMode="auto">
          <a:xfrm>
            <a:off x="0" y="3978275"/>
            <a:ext cx="2819400" cy="830997"/>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n-ea"/>
                <a:cs typeface="+mn-cs"/>
              </a:rPr>
              <a:t>Waves here weaken</a:t>
            </a:r>
          </a:p>
        </p:txBody>
      </p:sp>
      <p:sp>
        <p:nvSpPr>
          <p:cNvPr id="1230903" name="Oval 55"/>
          <p:cNvSpPr>
            <a:spLocks noChangeArrowheads="1"/>
          </p:cNvSpPr>
          <p:nvPr/>
        </p:nvSpPr>
        <p:spPr bwMode="auto">
          <a:xfrm>
            <a:off x="914400" y="1524000"/>
            <a:ext cx="2590800" cy="1828800"/>
          </a:xfrm>
          <a:prstGeom prst="ellipse">
            <a:avLst/>
          </a:prstGeom>
          <a:solidFill>
            <a:schemeClr val="accent2">
              <a:alpha val="31000"/>
            </a:scheme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904" name="Line 56"/>
          <p:cNvSpPr>
            <a:spLocks noChangeShapeType="1"/>
          </p:cNvSpPr>
          <p:nvPr/>
        </p:nvSpPr>
        <p:spPr bwMode="auto">
          <a:xfrm flipV="1">
            <a:off x="1143000" y="3124200"/>
            <a:ext cx="609600" cy="914400"/>
          </a:xfrm>
          <a:prstGeom prst="line">
            <a:avLst/>
          </a:prstGeom>
          <a:noFill/>
          <a:ln w="762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8189872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30899"/>
                                        </p:tgtEl>
                                        <p:attrNameLst>
                                          <p:attrName>style.visibility</p:attrName>
                                        </p:attrNameLst>
                                      </p:cBhvr>
                                      <p:to>
                                        <p:strVal val="visible"/>
                                      </p:to>
                                    </p:set>
                                    <p:animEffect transition="in" filter="dissolve">
                                      <p:cBhvr>
                                        <p:cTn id="7" dur="500"/>
                                        <p:tgtEl>
                                          <p:spTgt spid="123089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30900"/>
                                        </p:tgtEl>
                                        <p:attrNameLst>
                                          <p:attrName>style.visibility</p:attrName>
                                        </p:attrNameLst>
                                      </p:cBhvr>
                                      <p:to>
                                        <p:strVal val="visible"/>
                                      </p:to>
                                    </p:set>
                                    <p:animEffect transition="in" filter="dissolve">
                                      <p:cBhvr>
                                        <p:cTn id="12" dur="500"/>
                                        <p:tgtEl>
                                          <p:spTgt spid="123090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30901"/>
                                        </p:tgtEl>
                                        <p:attrNameLst>
                                          <p:attrName>style.visibility</p:attrName>
                                        </p:attrNameLst>
                                      </p:cBhvr>
                                      <p:to>
                                        <p:strVal val="visible"/>
                                      </p:to>
                                    </p:set>
                                    <p:animEffect transition="in" filter="dissolve">
                                      <p:cBhvr>
                                        <p:cTn id="15" dur="500"/>
                                        <p:tgtEl>
                                          <p:spTgt spid="123090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230902"/>
                                        </p:tgtEl>
                                        <p:attrNameLst>
                                          <p:attrName>style.visibility</p:attrName>
                                        </p:attrNameLst>
                                      </p:cBhvr>
                                      <p:to>
                                        <p:strVal val="visible"/>
                                      </p:to>
                                    </p:set>
                                    <p:animEffect transition="in" filter="dissolve">
                                      <p:cBhvr>
                                        <p:cTn id="20" dur="500"/>
                                        <p:tgtEl>
                                          <p:spTgt spid="123090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230903"/>
                                        </p:tgtEl>
                                        <p:attrNameLst>
                                          <p:attrName>style.visibility</p:attrName>
                                        </p:attrNameLst>
                                      </p:cBhvr>
                                      <p:to>
                                        <p:strVal val="visible"/>
                                      </p:to>
                                    </p:set>
                                    <p:animEffect transition="in" filter="dissolve">
                                      <p:cBhvr>
                                        <p:cTn id="25" dur="500"/>
                                        <p:tgtEl>
                                          <p:spTgt spid="123090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30904"/>
                                        </p:tgtEl>
                                        <p:attrNameLst>
                                          <p:attrName>style.visibility</p:attrName>
                                        </p:attrNameLst>
                                      </p:cBhvr>
                                      <p:to>
                                        <p:strVal val="visible"/>
                                      </p:to>
                                    </p:set>
                                    <p:animEffect transition="in" filter="dissolve">
                                      <p:cBhvr>
                                        <p:cTn id="28" dur="500"/>
                                        <p:tgtEl>
                                          <p:spTgt spid="1230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899" grpId="0" animBg="1"/>
      <p:bldP spid="1230900" grpId="0"/>
      <p:bldP spid="1230901" grpId="0" animBg="1"/>
      <p:bldP spid="1230902" grpId="0"/>
      <p:bldP spid="1230903" grpId="0" animBg="1"/>
      <p:bldP spid="123090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C7E30-A6C0-DA4F-980C-C93AF401074D}"/>
              </a:ext>
            </a:extLst>
          </p:cNvPr>
          <p:cNvSpPr>
            <a:spLocks noGrp="1"/>
          </p:cNvSpPr>
          <p:nvPr>
            <p:ph type="title"/>
          </p:nvPr>
        </p:nvSpPr>
        <p:spPr/>
        <p:txBody>
          <a:bodyPr>
            <a:normAutofit fontScale="90000"/>
          </a:bodyPr>
          <a:lstStyle/>
          <a:p>
            <a:r>
              <a:rPr lang="en-US" i="1" dirty="0"/>
              <a:t>stationary</a:t>
            </a:r>
            <a:r>
              <a:rPr lang="en-US" dirty="0"/>
              <a:t> Rossby waves: long waves</a:t>
            </a:r>
          </a:p>
        </p:txBody>
      </p:sp>
      <p:sp>
        <p:nvSpPr>
          <p:cNvPr id="3" name="Content Placeholder 2">
            <a:extLst>
              <a:ext uri="{FF2B5EF4-FFF2-40B4-BE49-F238E27FC236}">
                <a16:creationId xmlns:a16="http://schemas.microsoft.com/office/drawing/2014/main" id="{F61F358E-218D-954F-8B0B-4BC2F5A208C8}"/>
              </a:ext>
            </a:extLst>
          </p:cNvPr>
          <p:cNvSpPr>
            <a:spLocks noGrp="1"/>
          </p:cNvSpPr>
          <p:nvPr>
            <p:ph idx="1"/>
          </p:nvPr>
        </p:nvSpPr>
        <p:spPr>
          <a:xfrm>
            <a:off x="457200" y="1600200"/>
            <a:ext cx="5189621" cy="4525963"/>
          </a:xfrm>
        </p:spPr>
        <p:txBody>
          <a:bodyPr>
            <a:normAutofit fontScale="92500" lnSpcReduction="20000"/>
          </a:bodyPr>
          <a:lstStyle/>
          <a:p>
            <a:r>
              <a:rPr lang="en-US" dirty="0"/>
              <a:t>advection by U&gt;0 balances westward propagation</a:t>
            </a:r>
          </a:p>
          <a:p>
            <a:endParaRPr lang="en-US" dirty="0"/>
          </a:p>
          <a:p>
            <a:r>
              <a:rPr lang="en-US" dirty="0"/>
              <a:t>important special case because strong </a:t>
            </a:r>
            <a:r>
              <a:rPr lang="en-US" dirty="0" err="1">
                <a:solidFill>
                  <a:srgbClr val="FF0000"/>
                </a:solidFill>
              </a:rPr>
              <a:t>forcings</a:t>
            </a:r>
            <a:r>
              <a:rPr lang="en-US" dirty="0">
                <a:solidFill>
                  <a:srgbClr val="FF0000"/>
                </a:solidFill>
              </a:rPr>
              <a:t> </a:t>
            </a:r>
            <a:r>
              <a:rPr lang="en-US" dirty="0"/>
              <a:t>are often stationary (like  mountains or SST warm pools = convective heat sources)</a:t>
            </a:r>
          </a:p>
          <a:p>
            <a:endParaRPr lang="en-US" dirty="0"/>
          </a:p>
          <a:p>
            <a:r>
              <a:rPr lang="en-US" dirty="0"/>
              <a:t>This is </a:t>
            </a:r>
            <a:r>
              <a:rPr lang="en-US" dirty="0">
                <a:solidFill>
                  <a:srgbClr val="7030A0"/>
                </a:solidFill>
              </a:rPr>
              <a:t>not quite stationary</a:t>
            </a:r>
            <a:r>
              <a:rPr lang="en-US" dirty="0"/>
              <a:t>: phase is advected to east</a:t>
            </a:r>
            <a:r>
              <a:rPr lang="en-US" dirty="0">
                <a:sym typeface="Wingdings" pitchFamily="2" charset="2"/>
              </a:rPr>
              <a:t></a:t>
            </a:r>
            <a:endParaRPr lang="en-US" dirty="0"/>
          </a:p>
        </p:txBody>
      </p:sp>
      <p:pic>
        <p:nvPicPr>
          <p:cNvPr id="4" name="Picture 3">
            <a:extLst>
              <a:ext uri="{FF2B5EF4-FFF2-40B4-BE49-F238E27FC236}">
                <a16:creationId xmlns:a16="http://schemas.microsoft.com/office/drawing/2014/main" id="{D64AB543-521C-8A4F-AAF2-EAE7A4BCE412}"/>
              </a:ext>
            </a:extLst>
          </p:cNvPr>
          <p:cNvPicPr>
            <a:picLocks noChangeAspect="1"/>
          </p:cNvPicPr>
          <p:nvPr/>
        </p:nvPicPr>
        <p:blipFill>
          <a:blip r:embed="rId2"/>
          <a:stretch>
            <a:fillRect/>
          </a:stretch>
        </p:blipFill>
        <p:spPr>
          <a:xfrm>
            <a:off x="5478499" y="1216807"/>
            <a:ext cx="2811439" cy="5641193"/>
          </a:xfrm>
          <a:prstGeom prst="rect">
            <a:avLst/>
          </a:prstGeom>
        </p:spPr>
      </p:pic>
    </p:spTree>
    <p:extLst>
      <p:ext uri="{BB962C8B-B14F-4D97-AF65-F5344CB8AC3E}">
        <p14:creationId xmlns:p14="http://schemas.microsoft.com/office/powerpoint/2010/main" val="478970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62556-3AA0-2043-8182-2FCF34F1F3E3}"/>
              </a:ext>
            </a:extLst>
          </p:cNvPr>
          <p:cNvPicPr>
            <a:picLocks noChangeAspect="1"/>
          </p:cNvPicPr>
          <p:nvPr/>
        </p:nvPicPr>
        <p:blipFill>
          <a:blip r:embed="rId2"/>
          <a:stretch>
            <a:fillRect/>
          </a:stretch>
        </p:blipFill>
        <p:spPr>
          <a:xfrm>
            <a:off x="2010971" y="0"/>
            <a:ext cx="5061098" cy="6858000"/>
          </a:xfrm>
          <a:prstGeom prst="rect">
            <a:avLst/>
          </a:prstGeom>
        </p:spPr>
      </p:pic>
      <p:sp>
        <p:nvSpPr>
          <p:cNvPr id="4" name="TextBox 3">
            <a:extLst>
              <a:ext uri="{FF2B5EF4-FFF2-40B4-BE49-F238E27FC236}">
                <a16:creationId xmlns:a16="http://schemas.microsoft.com/office/drawing/2014/main" id="{D499D998-BA00-F247-9E62-8E329FB426D7}"/>
              </a:ext>
            </a:extLst>
          </p:cNvPr>
          <p:cNvSpPr txBox="1"/>
          <p:nvPr/>
        </p:nvSpPr>
        <p:spPr>
          <a:xfrm rot="5400000">
            <a:off x="1234440" y="2971799"/>
            <a:ext cx="1508746"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Arial"/>
                <a:ea typeface="+mn-ea"/>
                <a:cs typeface="+mn-cs"/>
              </a:rPr>
              <a:t>time</a:t>
            </a:r>
            <a:r>
              <a:rPr kumimoji="0" lang="en-US" sz="3600" b="0" i="0" u="none" strike="noStrike" kern="1200" cap="none" spc="0" normalizeH="0" baseline="0" noProof="0" dirty="0">
                <a:ln>
                  <a:noFill/>
                </a:ln>
                <a:solidFill>
                  <a:srgbClr val="0070C0"/>
                </a:solidFill>
                <a:effectLst/>
                <a:uLnTx/>
                <a:uFillTx/>
                <a:latin typeface="Arial"/>
                <a:ea typeface="+mn-ea"/>
                <a:cs typeface="+mn-cs"/>
                <a:sym typeface="Wingdings" pitchFamily="2" charset="2"/>
              </a:rPr>
              <a:t></a:t>
            </a:r>
            <a:endParaRPr kumimoji="0" lang="en-US" sz="3600" b="0" i="0" u="none" strike="noStrike" kern="1200" cap="none" spc="0" normalizeH="0" baseline="0" noProof="0" dirty="0">
              <a:ln>
                <a:noFill/>
              </a:ln>
              <a:solidFill>
                <a:srgbClr val="0070C0"/>
              </a:solidFill>
              <a:effectLst/>
              <a:uLnTx/>
              <a:uFillTx/>
              <a:latin typeface="Arial"/>
              <a:ea typeface="+mn-ea"/>
              <a:cs typeface="+mn-cs"/>
            </a:endParaRPr>
          </a:p>
        </p:txBody>
      </p:sp>
      <p:cxnSp>
        <p:nvCxnSpPr>
          <p:cNvPr id="6" name="Straight Arrow Connector 5">
            <a:extLst>
              <a:ext uri="{FF2B5EF4-FFF2-40B4-BE49-F238E27FC236}">
                <a16:creationId xmlns:a16="http://schemas.microsoft.com/office/drawing/2014/main" id="{E3624196-711B-AC47-A122-B794DC92205E}"/>
              </a:ext>
            </a:extLst>
          </p:cNvPr>
          <p:cNvCxnSpPr/>
          <p:nvPr/>
        </p:nvCxnSpPr>
        <p:spPr bwMode="auto">
          <a:xfrm>
            <a:off x="3459480" y="2758440"/>
            <a:ext cx="2590800" cy="1737360"/>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7" name="TextBox 6">
            <a:extLst>
              <a:ext uri="{FF2B5EF4-FFF2-40B4-BE49-F238E27FC236}">
                <a16:creationId xmlns:a16="http://schemas.microsoft.com/office/drawing/2014/main" id="{447B79AD-1565-AD4E-BF4B-E889AE8337D5}"/>
              </a:ext>
            </a:extLst>
          </p:cNvPr>
          <p:cNvSpPr txBox="1"/>
          <p:nvPr/>
        </p:nvSpPr>
        <p:spPr>
          <a:xfrm>
            <a:off x="6995160" y="4480560"/>
            <a:ext cx="1249680"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Arial"/>
                <a:ea typeface="+mn-ea"/>
                <a:cs typeface="+mn-cs"/>
              </a:rPr>
              <a:t>group or energy speed: fast eastward</a:t>
            </a:r>
          </a:p>
        </p:txBody>
      </p:sp>
      <p:sp>
        <p:nvSpPr>
          <p:cNvPr id="8" name="TextBox 7">
            <a:extLst>
              <a:ext uri="{FF2B5EF4-FFF2-40B4-BE49-F238E27FC236}">
                <a16:creationId xmlns:a16="http://schemas.microsoft.com/office/drawing/2014/main" id="{A01A5754-E85D-9740-B7F2-80A1EF58481F}"/>
              </a:ext>
            </a:extLst>
          </p:cNvPr>
          <p:cNvSpPr txBox="1"/>
          <p:nvPr/>
        </p:nvSpPr>
        <p:spPr>
          <a:xfrm>
            <a:off x="7132320" y="1234440"/>
            <a:ext cx="1783079" cy="267765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030A0"/>
                </a:solidFill>
                <a:effectLst/>
                <a:uLnTx/>
                <a:uFillTx/>
                <a:latin typeface="Arial"/>
                <a:ea typeface="+mn-ea"/>
                <a:cs typeface="+mn-cs"/>
              </a:rPr>
              <a:t>phase velocity near zero (almost stationary waves,) like in the river</a:t>
            </a:r>
          </a:p>
        </p:txBody>
      </p:sp>
      <p:sp>
        <p:nvSpPr>
          <p:cNvPr id="9" name="TextBox 8">
            <a:extLst>
              <a:ext uri="{FF2B5EF4-FFF2-40B4-BE49-F238E27FC236}">
                <a16:creationId xmlns:a16="http://schemas.microsoft.com/office/drawing/2014/main" id="{751BB5B8-D158-DD49-8678-F06A87257A8D}"/>
              </a:ext>
            </a:extLst>
          </p:cNvPr>
          <p:cNvSpPr txBox="1"/>
          <p:nvPr/>
        </p:nvSpPr>
        <p:spPr>
          <a:xfrm>
            <a:off x="304800" y="518160"/>
            <a:ext cx="2423160"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srgbClr val="000000"/>
                </a:solidFill>
                <a:effectLst/>
                <a:uLnTx/>
                <a:uFillTx/>
                <a:latin typeface="Arial"/>
                <a:ea typeface="+mn-ea"/>
                <a:cs typeface="+mn-cs"/>
              </a:rPr>
              <a:t>Example</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Z’(</a:t>
            </a:r>
            <a:r>
              <a:rPr kumimoji="0" lang="en-US" sz="2400" b="0" i="0" u="none" strike="noStrike" kern="1200" cap="none" spc="0" normalizeH="0" baseline="0" noProof="0" dirty="0" err="1">
                <a:ln>
                  <a:noFill/>
                </a:ln>
                <a:solidFill>
                  <a:srgbClr val="000000"/>
                </a:solidFill>
                <a:effectLst/>
                <a:uLnTx/>
                <a:uFillTx/>
                <a:latin typeface="Arial"/>
                <a:ea typeface="+mn-ea"/>
                <a:cs typeface="+mn-cs"/>
              </a:rPr>
              <a:t>lon</a:t>
            </a:r>
            <a:r>
              <a:rPr kumimoji="0" lang="en-US" sz="2400" b="0" i="0" u="none" strike="noStrike" kern="1200" cap="none" spc="0" normalizeH="0" baseline="0" noProof="0" dirty="0">
                <a:ln>
                  <a:noFill/>
                </a:ln>
                <a:solidFill>
                  <a:srgbClr val="000000"/>
                </a:solidFill>
                <a:effectLst/>
                <a:uLnTx/>
                <a:uFillTx/>
                <a:latin typeface="Arial"/>
                <a:ea typeface="+mn-ea"/>
                <a:cs typeface="+mn-cs"/>
              </a:rPr>
              <a:t>, time)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diagram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35470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3361AA-5F48-8F46-96A8-5E1E323D479B}"/>
              </a:ext>
            </a:extLst>
          </p:cNvPr>
          <p:cNvPicPr>
            <a:picLocks noChangeAspect="1"/>
          </p:cNvPicPr>
          <p:nvPr/>
        </p:nvPicPr>
        <p:blipFill>
          <a:blip r:embed="rId2"/>
          <a:stretch>
            <a:fillRect/>
          </a:stretch>
        </p:blipFill>
        <p:spPr>
          <a:xfrm>
            <a:off x="0" y="15596"/>
            <a:ext cx="9144000" cy="6826807"/>
          </a:xfrm>
          <a:prstGeom prst="rect">
            <a:avLst/>
          </a:prstGeom>
        </p:spPr>
      </p:pic>
    </p:spTree>
    <p:extLst>
      <p:ext uri="{BB962C8B-B14F-4D97-AF65-F5344CB8AC3E}">
        <p14:creationId xmlns:p14="http://schemas.microsoft.com/office/powerpoint/2010/main" val="3076577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CC790-FA3A-6E43-AE92-FC1CE05B8F7A}"/>
              </a:ext>
            </a:extLst>
          </p:cNvPr>
          <p:cNvSpPr>
            <a:spLocks noGrp="1"/>
          </p:cNvSpPr>
          <p:nvPr>
            <p:ph type="title"/>
          </p:nvPr>
        </p:nvSpPr>
        <p:spPr/>
        <p:txBody>
          <a:bodyPr/>
          <a:lstStyle/>
          <a:p>
            <a:r>
              <a:rPr lang="en-US" dirty="0"/>
              <a:t>midlatitude Rossby waves review</a:t>
            </a:r>
          </a:p>
        </p:txBody>
      </p:sp>
      <p:sp>
        <p:nvSpPr>
          <p:cNvPr id="3" name="Content Placeholder 2">
            <a:extLst>
              <a:ext uri="{FF2B5EF4-FFF2-40B4-BE49-F238E27FC236}">
                <a16:creationId xmlns:a16="http://schemas.microsoft.com/office/drawing/2014/main" id="{7613E0EA-C01D-DF49-B4B1-AC42BEDAA1C7}"/>
              </a:ext>
            </a:extLst>
          </p:cNvPr>
          <p:cNvSpPr>
            <a:spLocks noGrp="1"/>
          </p:cNvSpPr>
          <p:nvPr>
            <p:ph idx="1"/>
          </p:nvPr>
        </p:nvSpPr>
        <p:spPr/>
        <p:txBody>
          <a:bodyPr/>
          <a:lstStyle/>
          <a:p>
            <a:r>
              <a:rPr lang="en-US" dirty="0"/>
              <a:t>Wirth, V., M. Riemer, E.K. Chang, and O. Martius, 2018: </a:t>
            </a:r>
            <a:r>
              <a:rPr lang="en-US" u="sng" dirty="0">
                <a:hlinkClick r:id="rId2"/>
              </a:rPr>
              <a:t>Rossby Wave Packets on the Midlatitude Waveguide—A Review.</a:t>
            </a:r>
            <a:r>
              <a:rPr lang="en-US" dirty="0"/>
              <a:t> </a:t>
            </a:r>
          </a:p>
          <a:p>
            <a:r>
              <a:rPr lang="en-US" i="1" dirty="0"/>
              <a:t>Mon. </a:t>
            </a:r>
            <a:r>
              <a:rPr lang="en-US" i="1" dirty="0" err="1"/>
              <a:t>Wea</a:t>
            </a:r>
            <a:r>
              <a:rPr lang="en-US" i="1" dirty="0"/>
              <a:t>. Rev.,</a:t>
            </a:r>
            <a:r>
              <a:rPr lang="en-US" dirty="0"/>
              <a:t> </a:t>
            </a:r>
            <a:r>
              <a:rPr lang="en-US" b="1" dirty="0"/>
              <a:t>146</a:t>
            </a:r>
            <a:r>
              <a:rPr lang="en-US" dirty="0"/>
              <a:t>, 1965–2001</a:t>
            </a:r>
          </a:p>
          <a:p>
            <a:r>
              <a:rPr lang="en-US" u="sng" dirty="0">
                <a:hlinkClick r:id="rId3"/>
              </a:rPr>
              <a:t>https://doi.org/10.1175/MWR-D-16-0483.1</a:t>
            </a:r>
            <a:r>
              <a:rPr lang="en-US" dirty="0"/>
              <a:t> </a:t>
            </a:r>
          </a:p>
        </p:txBody>
      </p:sp>
    </p:spTree>
    <p:extLst>
      <p:ext uri="{BB962C8B-B14F-4D97-AF65-F5344CB8AC3E}">
        <p14:creationId xmlns:p14="http://schemas.microsoft.com/office/powerpoint/2010/main" val="2060087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F27C-F1EF-B14B-A9CF-C93588473FA6}"/>
              </a:ext>
            </a:extLst>
          </p:cNvPr>
          <p:cNvSpPr>
            <a:spLocks noGrp="1"/>
          </p:cNvSpPr>
          <p:nvPr>
            <p:ph type="title"/>
          </p:nvPr>
        </p:nvSpPr>
        <p:spPr>
          <a:xfrm>
            <a:off x="0" y="0"/>
            <a:ext cx="9144000" cy="1143000"/>
          </a:xfrm>
        </p:spPr>
        <p:txBody>
          <a:bodyPr>
            <a:normAutofit/>
          </a:bodyPr>
          <a:lstStyle/>
          <a:p>
            <a:r>
              <a:rPr lang="en-US" dirty="0"/>
              <a:t>Re(exp(</a:t>
            </a:r>
            <a:r>
              <a:rPr lang="en-US" dirty="0" err="1"/>
              <a:t>i</a:t>
            </a:r>
            <a:r>
              <a:rPr lang="en-US" dirty="0"/>
              <a:t>  (</a:t>
            </a:r>
            <a:r>
              <a:rPr lang="en-US" dirty="0" err="1"/>
              <a:t>kx-</a:t>
            </a:r>
            <a:r>
              <a:rPr lang="en-US" dirty="0" err="1">
                <a:latin typeface="Symbol" pitchFamily="2" charset="2"/>
              </a:rPr>
              <a:t>w</a:t>
            </a:r>
            <a:r>
              <a:rPr lang="en-US" dirty="0" err="1"/>
              <a:t>t</a:t>
            </a:r>
            <a:r>
              <a:rPr lang="en-US" dirty="0"/>
              <a:t>)  )) = Re(exp(</a:t>
            </a:r>
            <a:r>
              <a:rPr lang="en-US" dirty="0" err="1"/>
              <a:t>ik</a:t>
            </a:r>
            <a:r>
              <a:rPr lang="en-US" dirty="0"/>
              <a:t>  (x-</a:t>
            </a:r>
            <a:r>
              <a:rPr lang="en-US" dirty="0" err="1"/>
              <a:t>ct</a:t>
            </a:r>
            <a:r>
              <a:rPr lang="en-US" dirty="0"/>
              <a:t>)  ))</a:t>
            </a:r>
          </a:p>
        </p:txBody>
      </p:sp>
      <p:sp>
        <p:nvSpPr>
          <p:cNvPr id="3" name="Content Placeholder 2">
            <a:extLst>
              <a:ext uri="{FF2B5EF4-FFF2-40B4-BE49-F238E27FC236}">
                <a16:creationId xmlns:a16="http://schemas.microsoft.com/office/drawing/2014/main" id="{1B37BB26-7459-DC4F-8E1D-B7E1518ED202}"/>
              </a:ext>
            </a:extLst>
          </p:cNvPr>
          <p:cNvSpPr>
            <a:spLocks noGrp="1"/>
          </p:cNvSpPr>
          <p:nvPr>
            <p:ph idx="1"/>
          </p:nvPr>
        </p:nvSpPr>
        <p:spPr>
          <a:xfrm>
            <a:off x="0" y="2834640"/>
            <a:ext cx="8686800" cy="4023360"/>
          </a:xfrm>
        </p:spPr>
        <p:txBody>
          <a:bodyPr>
            <a:normAutofit/>
          </a:bodyPr>
          <a:lstStyle/>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frequency</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period</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wavelength</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wavenumber</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amplitude</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phase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phase velocity c=</a:t>
            </a:r>
            <a:r>
              <a:rPr lang="en-US" dirty="0">
                <a:solidFill>
                  <a:srgbClr val="00B050"/>
                </a:solidFill>
                <a:latin typeface="Symbol" pitchFamily="2" charset="2"/>
                <a:ea typeface="Calibri" panose="020F0502020204030204" pitchFamily="34" charset="0"/>
                <a:cs typeface="Times New Roman" panose="02020603050405020304" pitchFamily="18" charset="0"/>
              </a:rPr>
              <a:t>w</a:t>
            </a: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/k</a:t>
            </a:r>
          </a:p>
          <a:p>
            <a:pPr marL="457200" indent="0">
              <a:spcBef>
                <a:spcPts val="0"/>
              </a:spcBef>
              <a:buNone/>
            </a:pPr>
            <a:r>
              <a:rPr lang="en-US" dirty="0">
                <a:solidFill>
                  <a:srgbClr val="00B050"/>
                </a:solidFill>
                <a:latin typeface="Calibri" panose="020F0502020204030204" pitchFamily="34" charset="0"/>
                <a:ea typeface="Calibri" panose="020F0502020204030204" pitchFamily="34" charset="0"/>
                <a:cs typeface="Times New Roman" panose="02020603050405020304" pitchFamily="18" charset="0"/>
              </a:rPr>
              <a:t>group velocity</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107955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From: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Rossby Wave Packets on the Midlatitude Waveguide—A Review</a:t>
            </a:r>
          </a:p>
        </p:txBody>
      </p:sp>
      <p:sp>
        <p:nvSpPr>
          <p:cNvPr id="2052" name="Text Placeholder 2">
            <a:extLst>
              <a:ext uri="{FF2B5EF4-FFF2-40B4-BE49-F238E27FC236}">
                <a16:creationId xmlns:a16="http://schemas.microsoft.com/office/drawing/2014/main" id="{74A8CA0E-0596-8648-8721-91B3563C165C}"/>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Mon. Wea. Rev.. 2018;146(7):1965-2001. 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An RWP over North America at 0000 UTC 7 Aug 2002. (a) Magnitude of the horizontal wind at 300 hPa (color shading, in m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(b) Meridional wind υ at 300 hPa (color shading, in m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and isolines of 300-hPa geopotential height Z (black contours, every 150 m). (c) Envelope (color shading, in m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of the meridional wind υ at 300 hPa. (d) Ertel potential vorticity on the 330-K isentrope (color shading, in PVU; 1 PVU = 10</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−6</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K kg</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m</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2</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The data used for this figure are from the ERA-Interim project (Dee et al. 2011).
</a:t>
            </a:r>
          </a:p>
        </p:txBody>
      </p:sp>
      <p:sp>
        <p:nvSpPr>
          <p:cNvPr id="2054" name="TextBox 11">
            <a:extLst>
              <a:ext uri="{FF2B5EF4-FFF2-40B4-BE49-F238E27FC236}">
                <a16:creationId xmlns:a16="http://schemas.microsoft.com/office/drawing/2014/main" id="{A8036452-3E44-194E-8C8A-BB3179C9AA7C}"/>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Figure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Legend</a:t>
            </a: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marL="0" marR="0" lvl="0" indent="0" algn="r" defTabSz="914400" rtl="0" eaLnBrk="0" fontAlgn="base" latinLnBrk="0" hangingPunct="0">
              <a:lnSpc>
                <a:spcPct val="100000"/>
              </a:lnSpc>
              <a:spcBef>
                <a:spcPct val="0"/>
              </a:spcBef>
              <a:spcAft>
                <a:spcPts val="600"/>
              </a:spcAft>
              <a:buClrTx/>
              <a:buSzTx/>
              <a:buFontTx/>
              <a:buNone/>
              <a:tabLst/>
              <a:defRPr/>
            </a:pPr>
            <a:r>
              <a:rPr kumimoji="0" lang="en-US" altLang="en-US" sz="1000" b="0" i="0" u="none" strike="noStrike" kern="1200" cap="none" spc="0" normalizeH="0" baseline="0" noProof="0">
                <a:ln>
                  <a:noFill/>
                </a:ln>
                <a:solidFill>
                  <a:srgbClr val="2A2A2A"/>
                </a:solidFill>
                <a:effectLst/>
                <a:uLnTx/>
                <a:uFillTx/>
                <a:latin typeface="Arial" panose="020B0604020202020204" pitchFamily="34" charset="0"/>
                <a:ea typeface="ＭＳ Ｐゴシック" panose="020B0600070205080204" pitchFamily="34" charset="-128"/>
                <a:cs typeface="Arial"/>
              </a:rPr>
              <a:t>Copyright © 2020 American Meteorological Society</a:t>
            </a:r>
          </a:p>
        </p:txBody>
      </p:sp>
      <p:pic>
        <p:nvPicPr>
          <p:cNvPr id="2056" name="Picture 1">
            <a:extLst>
              <a:ext uri="{FF2B5EF4-FFF2-40B4-BE49-F238E27FC236}">
                <a16:creationId xmlns:a16="http://schemas.microsoft.com/office/drawing/2014/main" id="{ED43EF35-AD32-4C42-907E-886D54A50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42C12CDA-508D-D748-8751-2BB29B56CC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413"/>
          <a:stretch/>
        </p:blipFill>
        <p:spPr bwMode="auto">
          <a:xfrm>
            <a:off x="1158240" y="1783080"/>
            <a:ext cx="6309360" cy="3310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2" name="TextBox 1">
            <a:extLst>
              <a:ext uri="{FF2B5EF4-FFF2-40B4-BE49-F238E27FC236}">
                <a16:creationId xmlns:a16="http://schemas.microsoft.com/office/drawing/2014/main" id="{7E877E06-BD6D-5C47-807D-C09959792369}"/>
              </a:ext>
            </a:extLst>
          </p:cNvPr>
          <p:cNvSpPr txBox="1"/>
          <p:nvPr/>
        </p:nvSpPr>
        <p:spPr>
          <a:xfrm>
            <a:off x="7543800" y="2179320"/>
            <a:ext cx="95410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v and Z</a:t>
            </a:r>
          </a:p>
        </p:txBody>
      </p:sp>
      <p:sp>
        <p:nvSpPr>
          <p:cNvPr id="3" name="TextBox 2">
            <a:extLst>
              <a:ext uri="{FF2B5EF4-FFF2-40B4-BE49-F238E27FC236}">
                <a16:creationId xmlns:a16="http://schemas.microsoft.com/office/drawing/2014/main" id="{C1CD9AD5-635C-A341-A68F-CD133F2C9A76}"/>
              </a:ext>
            </a:extLst>
          </p:cNvPr>
          <p:cNvSpPr txBox="1"/>
          <p:nvPr/>
        </p:nvSpPr>
        <p:spPr>
          <a:xfrm>
            <a:off x="7818120" y="3063240"/>
            <a:ext cx="3129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u</a:t>
            </a:r>
          </a:p>
        </p:txBody>
      </p:sp>
      <p:sp>
        <p:nvSpPr>
          <p:cNvPr id="4" name="TextBox 3">
            <a:extLst>
              <a:ext uri="{FF2B5EF4-FFF2-40B4-BE49-F238E27FC236}">
                <a16:creationId xmlns:a16="http://schemas.microsoft.com/office/drawing/2014/main" id="{0EE3B514-5143-F240-A17D-A45AA534EE7D}"/>
              </a:ext>
            </a:extLst>
          </p:cNvPr>
          <p:cNvSpPr txBox="1"/>
          <p:nvPr/>
        </p:nvSpPr>
        <p:spPr>
          <a:xfrm>
            <a:off x="7802880" y="4373880"/>
            <a:ext cx="7315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PV</a:t>
            </a:r>
          </a:p>
        </p:txBody>
      </p:sp>
      <p:sp>
        <p:nvSpPr>
          <p:cNvPr id="6" name="Rectangle 5">
            <a:extLst>
              <a:ext uri="{FF2B5EF4-FFF2-40B4-BE49-F238E27FC236}">
                <a16:creationId xmlns:a16="http://schemas.microsoft.com/office/drawing/2014/main" id="{9395CEA3-0CA2-1B46-B9E1-3EA1E477BAF7}"/>
              </a:ext>
            </a:extLst>
          </p:cNvPr>
          <p:cNvSpPr/>
          <p:nvPr/>
        </p:nvSpPr>
        <p:spPr bwMode="auto">
          <a:xfrm>
            <a:off x="1158240" y="2164080"/>
            <a:ext cx="5745480" cy="28956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8" name="TextBox 7">
            <a:extLst>
              <a:ext uri="{FF2B5EF4-FFF2-40B4-BE49-F238E27FC236}">
                <a16:creationId xmlns:a16="http://schemas.microsoft.com/office/drawing/2014/main" id="{1F00E466-4F28-6A48-A55D-DB34D34EFA6F}"/>
              </a:ext>
            </a:extLst>
          </p:cNvPr>
          <p:cNvSpPr txBox="1"/>
          <p:nvPr/>
        </p:nvSpPr>
        <p:spPr>
          <a:xfrm>
            <a:off x="0" y="1874520"/>
            <a:ext cx="1167307"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show v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40-60N</a:t>
            </a: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sym typeface="Wingdings" pitchFamily="2" charset="2"/>
              </a:rPr>
              <a:t></a:t>
            </a:r>
            <a:endParaRPr kumimoji="0" lang="en-US" sz="1800" b="0" i="0" u="none" strike="noStrike" kern="1200" cap="none" spc="0" normalizeH="0" baseline="0" noProof="0" dirty="0">
              <a:ln>
                <a:noFill/>
              </a:ln>
              <a:solidFill>
                <a:srgbClr val="000000"/>
              </a:solidFill>
              <a:effectLst/>
              <a:uLnTx/>
              <a:uFillTx/>
              <a:latin typeface="Arial"/>
              <a:ea typeface="ＭＳ Ｐゴシック"/>
              <a:cs typeface="Arial"/>
            </a:endParaRPr>
          </a:p>
        </p:txBody>
      </p:sp>
    </p:spTree>
    <p:extLst>
      <p:ext uri="{BB962C8B-B14F-4D97-AF65-F5344CB8AC3E}">
        <p14:creationId xmlns:p14="http://schemas.microsoft.com/office/powerpoint/2010/main" val="3036371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From: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Rossby Wave Packets on the Midlatitude Waveguide—A Review</a:t>
            </a:r>
          </a:p>
        </p:txBody>
      </p:sp>
      <p:sp>
        <p:nvSpPr>
          <p:cNvPr id="2052" name="Text Placeholder 2">
            <a:extLst>
              <a:ext uri="{FF2B5EF4-FFF2-40B4-BE49-F238E27FC236}">
                <a16:creationId xmlns:a16="http://schemas.microsoft.com/office/drawing/2014/main" id="{2D51C4AB-884D-7B4C-ABA2-EACFC50C9AC1}"/>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Mon. Wea. Rev.. 2018;146(7):1965-2001. 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Northern Hemisphere RWP at (a) 0000 UTC 7 Aug and (b) 0000 UTC 9 Aug 2002. Both panels show the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Arial"/>
              </a:rPr>
              <a:t>300-hPa meridional wind v (blue line, in m s</a:t>
            </a:r>
            <a:r>
              <a:rPr kumimoji="0" lang="en-US" altLang="en-US" sz="1200" b="0" i="0" u="none" strike="noStrike" kern="1200" cap="none" spc="0" normalizeH="0" baseline="30000" noProof="0" dirty="0">
                <a:ln>
                  <a:noFill/>
                </a:ln>
                <a:solidFill>
                  <a:srgbClr val="FF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Arial"/>
              </a:rPr>
              <a:t>) </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restricted to zonal wavenumbers 4–10 and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Arial"/>
              </a:rPr>
              <a:t>averaged over 40°–60°N</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 as well as the corresponding envelope  (red lines). The position of individual troughs is diagnosed by the change from negative to positive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panose="020B0600070205080204" pitchFamily="34" charset="-128"/>
                <a:cs typeface="Arial"/>
              </a:rPr>
              <a:t>υ</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 and denoted by capital letters A, B, C,.... The upstream trough A has practically vanished from the RWP during the 48-h time span, while two downstream troughs D and E have been created during that time.
</a:t>
            </a:r>
          </a:p>
        </p:txBody>
      </p:sp>
      <p:sp>
        <p:nvSpPr>
          <p:cNvPr id="2054" name="TextBox 11">
            <a:extLst>
              <a:ext uri="{FF2B5EF4-FFF2-40B4-BE49-F238E27FC236}">
                <a16:creationId xmlns:a16="http://schemas.microsoft.com/office/drawing/2014/main" id="{1DD147F6-332C-3347-8C6D-43A7BD831A02}"/>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Figure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Legend</a:t>
            </a: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marL="0" marR="0" lvl="0" indent="0" algn="r" defTabSz="914400" rtl="0" eaLnBrk="0" fontAlgn="base" latinLnBrk="0" hangingPunct="0">
              <a:lnSpc>
                <a:spcPct val="100000"/>
              </a:lnSpc>
              <a:spcBef>
                <a:spcPct val="0"/>
              </a:spcBef>
              <a:spcAft>
                <a:spcPts val="600"/>
              </a:spcAft>
              <a:buClrTx/>
              <a:buSzTx/>
              <a:buFontTx/>
              <a:buNone/>
              <a:tabLst/>
              <a:defRPr/>
            </a:pPr>
            <a:r>
              <a:rPr kumimoji="0" lang="en-US" altLang="en-US" sz="1000" b="0" i="0" u="none" strike="noStrike" kern="1200" cap="none" spc="0" normalizeH="0" baseline="0" noProof="0">
                <a:ln>
                  <a:noFill/>
                </a:ln>
                <a:solidFill>
                  <a:srgbClr val="2A2A2A"/>
                </a:solidFill>
                <a:effectLst/>
                <a:uLnTx/>
                <a:uFillTx/>
                <a:latin typeface="Arial" panose="020B0604020202020204" pitchFamily="34" charset="0"/>
                <a:ea typeface="ＭＳ Ｐゴシック" panose="020B0600070205080204" pitchFamily="34" charset="-128"/>
                <a:cs typeface="Arial"/>
              </a:rPr>
              <a:t>Copyright © 2020 American Meteorological Society</a:t>
            </a:r>
          </a:p>
        </p:txBody>
      </p:sp>
      <p:pic>
        <p:nvPicPr>
          <p:cNvPr id="2056" name="Picture 1">
            <a:extLst>
              <a:ext uri="{FF2B5EF4-FFF2-40B4-BE49-F238E27FC236}">
                <a16:creationId xmlns:a16="http://schemas.microsoft.com/office/drawing/2014/main" id="{35895DE3-6DA0-174B-9EA5-48A60A37C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5BDB8511-F4F3-CA45-BFED-B8C8AF534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7" y="1813560"/>
            <a:ext cx="8783455" cy="284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10" name="TextBox 9">
            <a:extLst>
              <a:ext uri="{FF2B5EF4-FFF2-40B4-BE49-F238E27FC236}">
                <a16:creationId xmlns:a16="http://schemas.microsoft.com/office/drawing/2014/main" id="{008C9DF4-3240-B844-A724-290009E0166C}"/>
              </a:ext>
            </a:extLst>
          </p:cNvPr>
          <p:cNvSpPr txBox="1"/>
          <p:nvPr/>
        </p:nvSpPr>
        <p:spPr>
          <a:xfrm>
            <a:off x="2545080" y="1783080"/>
            <a:ext cx="1082348"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shows v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40-60N</a:t>
            </a:r>
          </a:p>
        </p:txBody>
      </p:sp>
    </p:spTree>
    <p:extLst>
      <p:ext uri="{BB962C8B-B14F-4D97-AF65-F5344CB8AC3E}">
        <p14:creationId xmlns:p14="http://schemas.microsoft.com/office/powerpoint/2010/main" val="3286074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Helvetica" pitchFamily="2" charset="0"/>
                <a:ea typeface="ＭＳ Ｐゴシック"/>
                <a:cs typeface="Arial"/>
              </a:rPr>
              <a:t>From: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a:cs typeface="Arial"/>
              </a:rPr>
              <a:t>Rossby Wave Packets on the Midlatitude Waveguide—A Review</a:t>
            </a:r>
          </a:p>
        </p:txBody>
      </p:sp>
      <p:sp>
        <p:nvSpPr>
          <p:cNvPr id="2052" name="Text Placeholder 2">
            <a:extLst>
              <a:ext uri="{FF2B5EF4-FFF2-40B4-BE49-F238E27FC236}">
                <a16:creationId xmlns:a16="http://schemas.microsoft.com/office/drawing/2014/main" id="{74ACB418-1308-CD45-82AA-F66127173584}"/>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Mon. Wea. Rev.. 2018;146(7):1965-2001.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Illustration of the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a:cs typeface="Arial"/>
              </a:rPr>
              <a:t>excitation of an RWP by the extratropical transition of a tropical cyclone</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(a) 120, (b) 156, and (c) 192 h, respectively, into an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a:cs typeface="Arial"/>
              </a:rPr>
              <a:t>idealized numerical experiment with an initially straight jet. </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The shading denotes potential temperature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a:cs typeface="Arial"/>
              </a:rPr>
              <a:t>θ</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and the bold solid contours depict wind speed (45 m s</a:t>
            </a:r>
            <a:r>
              <a:rPr kumimoji="0" lang="en-US" altLang="en-US" sz="1200" b="0" i="0" u="none" strike="noStrike" kern="1200" cap="none" spc="0" normalizeH="0" baseline="30000" noProof="0" dirty="0">
                <a:ln>
                  <a:noFill/>
                </a:ln>
                <a:solidFill>
                  <a:srgbClr val="000000"/>
                </a:solidFill>
                <a:effectLst/>
                <a:uLnTx/>
                <a:uFillTx/>
                <a:latin typeface="Helvetica" pitchFamily="2" charset="0"/>
                <a:ea typeface="ＭＳ Ｐゴシック"/>
                <a:cs typeface="Arial"/>
              </a:rPr>
              <a:t>−1</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on the dynamical tropopause, here defined as the 2-PVU surface. Thin contours show surface pressure, every 5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a:cs typeface="Arial"/>
              </a:rPr>
              <a:t>hPa</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dashed for 990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a:cs typeface="Arial"/>
              </a:rPr>
              <a:t>hPa</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and lower. The horizontal scale is given in (a). [The figure is Figs. 2a–c from Riemer et al. (2008), with modifications.]
</a:t>
            </a:r>
          </a:p>
        </p:txBody>
      </p:sp>
      <p:sp>
        <p:nvSpPr>
          <p:cNvPr id="2054" name="TextBox 11">
            <a:extLst>
              <a:ext uri="{FF2B5EF4-FFF2-40B4-BE49-F238E27FC236}">
                <a16:creationId xmlns:a16="http://schemas.microsoft.com/office/drawing/2014/main" id="{A8F8737A-707F-AB40-A6F8-339DA96642EC}"/>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a:cs typeface="Arial"/>
              </a:rPr>
              <a:t>Figure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a:cs typeface="Arial"/>
              </a:rPr>
              <a:t>Legend</a:t>
            </a: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a:cs typeface="Arial"/>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marL="0" marR="0" lvl="0" indent="0" algn="r" defTabSz="4572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2A2A2A"/>
                </a:solidFill>
                <a:effectLst/>
                <a:uLnTx/>
                <a:uFillTx/>
                <a:latin typeface="Arial"/>
                <a:ea typeface="ＭＳ Ｐゴシック"/>
                <a:cs typeface="Arial"/>
              </a:rPr>
              <a:t>Copyright © 2020 American Meteorological Society</a:t>
            </a:r>
          </a:p>
        </p:txBody>
      </p:sp>
      <p:pic>
        <p:nvPicPr>
          <p:cNvPr id="2056" name="Picture 1">
            <a:extLst>
              <a:ext uri="{FF2B5EF4-FFF2-40B4-BE49-F238E27FC236}">
                <a16:creationId xmlns:a16="http://schemas.microsoft.com/office/drawing/2014/main" id="{86131204-DE48-7D4E-A0C9-A61A8BE1A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44A155BD-DAF4-6B49-BF7D-A537BBA1B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760" y="468719"/>
            <a:ext cx="3718560" cy="506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1666749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Helvetica" pitchFamily="2" charset="0"/>
                <a:ea typeface="ＭＳ Ｐゴシック"/>
                <a:cs typeface="Arial"/>
              </a:rPr>
              <a:t>From: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a:cs typeface="Arial"/>
              </a:rPr>
              <a:t>Rossby Wave Packets on the Midlatitude Waveguide—A Review</a:t>
            </a:r>
          </a:p>
        </p:txBody>
      </p:sp>
      <p:sp>
        <p:nvSpPr>
          <p:cNvPr id="2052" name="Text Placeholder 2">
            <a:extLst>
              <a:ext uri="{FF2B5EF4-FFF2-40B4-BE49-F238E27FC236}">
                <a16:creationId xmlns:a16="http://schemas.microsoft.com/office/drawing/2014/main" id="{9F061488-D48B-144A-821C-380FE4991211}"/>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a:cs typeface="Arial"/>
              </a:rPr>
              <a:t>Mon. Wea. Rev.. 2018;146(7):1965-2001. 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a:cs typeface="Arial"/>
              </a:rPr>
              <a:t>Qualitative explanation of barotropic downstream development </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in the framework of PV thinking. Each panel represents a latitude–longitude map with the lines depicting contours of PV at different times  (). The PV gradient of the background atmosphere is northward (i.e., upward in the figure). (left) The circled plus and minus signs represent PV anomalies; the curved arrows represent the wind field associated with these PV anomalies; the solid PV contour depicts an early stage, while the dashed contour represents the situation a short time later (i.e., after the wind had some time to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a:cs typeface="Arial"/>
              </a:rPr>
              <a:t>advect</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the initial contour). (a) The time interval  and (b) time interval . (right) The scenario in a frame of reference in which the phase of the troughs and ridges is stationary.
</a:t>
            </a:r>
          </a:p>
        </p:txBody>
      </p:sp>
      <p:sp>
        <p:nvSpPr>
          <p:cNvPr id="2054" name="TextBox 11">
            <a:extLst>
              <a:ext uri="{FF2B5EF4-FFF2-40B4-BE49-F238E27FC236}">
                <a16:creationId xmlns:a16="http://schemas.microsoft.com/office/drawing/2014/main" id="{140E9E4B-058A-AD4F-B14A-0096847E0337}"/>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a:cs typeface="Arial"/>
              </a:rPr>
              <a:t>Figure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a:cs typeface="Arial"/>
              </a:rPr>
              <a:t>Legend</a:t>
            </a: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a:cs typeface="Arial"/>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marL="0" marR="0" lvl="0" indent="0" algn="r" defTabSz="4572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2A2A2A"/>
                </a:solidFill>
                <a:effectLst/>
                <a:uLnTx/>
                <a:uFillTx/>
                <a:latin typeface="Arial"/>
                <a:ea typeface="ＭＳ Ｐゴシック"/>
                <a:cs typeface="Arial"/>
              </a:rPr>
              <a:t>Copyright © 2020 American Meteorological Society</a:t>
            </a:r>
          </a:p>
        </p:txBody>
      </p:sp>
      <p:pic>
        <p:nvPicPr>
          <p:cNvPr id="2056" name="Picture 1">
            <a:extLst>
              <a:ext uri="{FF2B5EF4-FFF2-40B4-BE49-F238E27FC236}">
                <a16:creationId xmlns:a16="http://schemas.microsoft.com/office/drawing/2014/main" id="{059E160F-A0E0-194D-AD88-26162F5CB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F9547A3A-5664-914D-9C3F-EC4599AF60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162" y="1528327"/>
            <a:ext cx="7043958" cy="38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644124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srcRect l="27979" t="3778" r="30313" b="5847"/>
          <a:stretch>
            <a:fillRect/>
          </a:stretch>
        </p:blipFill>
        <p:spPr bwMode="auto">
          <a:xfrm>
            <a:off x="2241884" y="320842"/>
            <a:ext cx="4111625" cy="5562600"/>
          </a:xfrm>
          <a:prstGeom prst="rect">
            <a:avLst/>
          </a:prstGeom>
          <a:noFill/>
          <a:ln w="9525">
            <a:noFill/>
            <a:miter lim="800000"/>
            <a:headEnd/>
            <a:tailEnd/>
          </a:ln>
        </p:spPr>
      </p:pic>
      <p:sp>
        <p:nvSpPr>
          <p:cNvPr id="43013" name="Text Box 5"/>
          <p:cNvSpPr txBox="1">
            <a:spLocks noChangeArrowheads="1"/>
          </p:cNvSpPr>
          <p:nvPr/>
        </p:nvSpPr>
        <p:spPr bwMode="auto">
          <a:xfrm>
            <a:off x="304800" y="5334000"/>
            <a:ext cx="533400" cy="457200"/>
          </a:xfrm>
          <a:prstGeom prst="rect">
            <a:avLst/>
          </a:prstGeom>
          <a:solidFill>
            <a:schemeClr val="tx1"/>
          </a:solid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6" name="Text Box 4"/>
          <p:cNvSpPr txBox="1">
            <a:spLocks noChangeArrowheads="1"/>
          </p:cNvSpPr>
          <p:nvPr/>
        </p:nvSpPr>
        <p:spPr bwMode="auto">
          <a:xfrm>
            <a:off x="6671257" y="5645239"/>
            <a:ext cx="2040228" cy="1015663"/>
          </a:xfrm>
          <a:prstGeom prst="rect">
            <a:avLst/>
          </a:prstGeom>
          <a:noFill/>
          <a:ln w="12700">
            <a:noFill/>
            <a:miter lim="800000"/>
            <a:headEnd/>
            <a:tailEnd/>
          </a:ln>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err="1">
                <a:ln>
                  <a:noFill/>
                </a:ln>
                <a:solidFill>
                  <a:srgbClr val="000000"/>
                </a:solidFill>
                <a:effectLst/>
                <a:uLnTx/>
                <a:uFillTx/>
                <a:latin typeface="Times New Roman" pitchFamily="18" charset="0"/>
                <a:ea typeface="+mn-ea"/>
                <a:cs typeface="+mn-cs"/>
              </a:rPr>
              <a:t>Lackmann</a:t>
            </a:r>
            <a:endPar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Fig 1.20</a:t>
            </a:r>
          </a:p>
        </p:txBody>
      </p:sp>
      <p:sp>
        <p:nvSpPr>
          <p:cNvPr id="2" name="Rectangle 1">
            <a:extLst>
              <a:ext uri="{FF2B5EF4-FFF2-40B4-BE49-F238E27FC236}">
                <a16:creationId xmlns:a16="http://schemas.microsoft.com/office/drawing/2014/main" id="{C88F4FF4-FEDF-304B-900D-ED55734EC742}"/>
              </a:ext>
            </a:extLst>
          </p:cNvPr>
          <p:cNvSpPr/>
          <p:nvPr/>
        </p:nvSpPr>
        <p:spPr>
          <a:xfrm>
            <a:off x="474397" y="6051928"/>
            <a:ext cx="6083717" cy="369332"/>
          </a:xfrm>
          <a:prstGeom prst="rect">
            <a:avLst/>
          </a:prstGeom>
        </p:spPr>
        <p:txBody>
          <a:bodyPr wrap="none">
            <a:spAutoFit/>
          </a:bodyPr>
          <a:lstStyle/>
          <a:p>
            <a:r>
              <a:rPr lang="en-US" i="1" dirty="0">
                <a:solidFill>
                  <a:srgbClr val="FF0000"/>
                </a:solidFill>
              </a:rPr>
              <a:t>wave packet energy </a:t>
            </a:r>
            <a:r>
              <a:rPr lang="en-US" dirty="0">
                <a:solidFill>
                  <a:srgbClr val="FF0000"/>
                </a:solidFill>
              </a:rPr>
              <a:t>moves eastward instead of westward</a:t>
            </a:r>
            <a:endParaRPr lang="en-US" dirty="0"/>
          </a:p>
        </p:txBody>
      </p:sp>
    </p:spTree>
    <p:extLst>
      <p:ext uri="{BB962C8B-B14F-4D97-AF65-F5344CB8AC3E}">
        <p14:creationId xmlns:p14="http://schemas.microsoft.com/office/powerpoint/2010/main" val="938776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D47E-249C-F54F-B22F-306875B43E4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7B4B5BE-5F46-ED4D-A861-AEBBEC941488}"/>
              </a:ext>
            </a:extLst>
          </p:cNvPr>
          <p:cNvSpPr>
            <a:spLocks noGrp="1"/>
          </p:cNvSpPr>
          <p:nvPr>
            <p:ph idx="1"/>
          </p:nvPr>
        </p:nvSpPr>
        <p:spPr/>
        <p:txBody>
          <a:bodyPr>
            <a:normAutofit/>
          </a:bodyPr>
          <a:lstStyle/>
          <a:p>
            <a:r>
              <a:rPr lang="en-US" dirty="0"/>
              <a:t>Open this research paper to its </a:t>
            </a:r>
            <a:r>
              <a:rPr lang="en-US" dirty="0">
                <a:hlinkClick r:id="rId2"/>
              </a:rPr>
              <a:t>money figure </a:t>
            </a:r>
            <a:endParaRPr lang="en-US" dirty="0"/>
          </a:p>
          <a:p>
            <a:r>
              <a:rPr lang="en-US" dirty="0"/>
              <a:t>Open this research paper to its </a:t>
            </a:r>
            <a:r>
              <a:rPr lang="en-US" dirty="0">
                <a:hlinkClick r:id="rId3"/>
              </a:rPr>
              <a:t>money figure</a:t>
            </a:r>
            <a:endParaRPr lang="en-US" dirty="0"/>
          </a:p>
        </p:txBody>
      </p:sp>
    </p:spTree>
    <p:extLst>
      <p:ext uri="{BB962C8B-B14F-4D97-AF65-F5344CB8AC3E}">
        <p14:creationId xmlns:p14="http://schemas.microsoft.com/office/powerpoint/2010/main" val="2411071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85EE8-E722-2A43-8003-E0C3B1CAA7DC}"/>
              </a:ext>
            </a:extLst>
          </p:cNvPr>
          <p:cNvSpPr>
            <a:spLocks noGrp="1"/>
          </p:cNvSpPr>
          <p:nvPr>
            <p:ph type="title"/>
          </p:nvPr>
        </p:nvSpPr>
        <p:spPr/>
        <p:txBody>
          <a:bodyPr>
            <a:normAutofit fontScale="90000"/>
          </a:bodyPr>
          <a:lstStyle/>
          <a:p>
            <a:r>
              <a:rPr lang="en-US" dirty="0"/>
              <a:t>2. Make time-longitude plots, find a Rossby wave group velocity event</a:t>
            </a:r>
          </a:p>
        </p:txBody>
      </p:sp>
      <p:sp>
        <p:nvSpPr>
          <p:cNvPr id="3" name="Content Placeholder 2">
            <a:extLst>
              <a:ext uri="{FF2B5EF4-FFF2-40B4-BE49-F238E27FC236}">
                <a16:creationId xmlns:a16="http://schemas.microsoft.com/office/drawing/2014/main" id="{ABECA407-8462-9A4F-9132-94B0FD88C454}"/>
              </a:ext>
            </a:extLst>
          </p:cNvPr>
          <p:cNvSpPr>
            <a:spLocks noGrp="1"/>
          </p:cNvSpPr>
          <p:nvPr>
            <p:ph idx="1"/>
          </p:nvPr>
        </p:nvSpPr>
        <p:spPr/>
        <p:txBody>
          <a:bodyPr>
            <a:normAutofit fontScale="70000" lnSpcReduction="20000"/>
          </a:bodyPr>
          <a:lstStyle/>
          <a:p>
            <a:r>
              <a:rPr lang="en-US" dirty="0">
                <a:solidFill>
                  <a:srgbClr val="FF0000"/>
                </a:solidFill>
              </a:rPr>
              <a:t>Make</a:t>
            </a:r>
            <a:r>
              <a:rPr lang="en-US" dirty="0"/>
              <a:t> a time-longitude plot like LMT Fig. 1.4, exploring a couple fall months and zooming in to some interesting case. The next slide has the code. </a:t>
            </a:r>
          </a:p>
          <a:p>
            <a:endParaRPr lang="en-US" dirty="0"/>
          </a:p>
          <a:p>
            <a:r>
              <a:rPr lang="en-US" dirty="0">
                <a:solidFill>
                  <a:srgbClr val="FF0000"/>
                </a:solidFill>
              </a:rPr>
              <a:t>Annotate</a:t>
            </a:r>
            <a:r>
              <a:rPr lang="en-US" dirty="0"/>
              <a:t> the thing there that looks most like group velocity propagation (downstream development) as in Fig. 1.4. </a:t>
            </a:r>
          </a:p>
          <a:p>
            <a:pPr lvl="1"/>
            <a:endParaRPr lang="en-US" dirty="0"/>
          </a:p>
          <a:p>
            <a:r>
              <a:rPr lang="en-US" dirty="0">
                <a:solidFill>
                  <a:srgbClr val="FF0000"/>
                </a:solidFill>
              </a:rPr>
              <a:t>Find your “source event”. Create</a:t>
            </a:r>
            <a:r>
              <a:rPr lang="en-US" dirty="0"/>
              <a:t> a Z’500 map as on the final slide below, fine tuning with the “forward one day” and “backward one day” buttons to see if you can find a clear source (like a WPAC typhoon or North Atlantic hurricane transition). </a:t>
            </a:r>
          </a:p>
          <a:p>
            <a:pPr lvl="1"/>
            <a:r>
              <a:rPr lang="en-US" dirty="0"/>
              <a:t>It may not be very convincing, but please give it the </a:t>
            </a:r>
            <a:r>
              <a:rPr lang="en-US" dirty="0" err="1"/>
              <a:t>ol</a:t>
            </a:r>
            <a:r>
              <a:rPr lang="en-US" dirty="0"/>
              <a:t> college try. It will be fun to compare. </a:t>
            </a:r>
          </a:p>
        </p:txBody>
      </p:sp>
    </p:spTree>
    <p:extLst>
      <p:ext uri="{BB962C8B-B14F-4D97-AF65-F5344CB8AC3E}">
        <p14:creationId xmlns:p14="http://schemas.microsoft.com/office/powerpoint/2010/main" val="2608465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1795-87A2-1C4A-A437-737C6F466F68}"/>
              </a:ext>
            </a:extLst>
          </p:cNvPr>
          <p:cNvSpPr>
            <a:spLocks noGrp="1"/>
          </p:cNvSpPr>
          <p:nvPr>
            <p:ph type="title"/>
          </p:nvPr>
        </p:nvSpPr>
        <p:spPr/>
        <p:txBody>
          <a:bodyPr/>
          <a:lstStyle/>
          <a:p>
            <a:r>
              <a:rPr lang="en-US" dirty="0"/>
              <a:t>Edit the dates: time-</a:t>
            </a:r>
            <a:r>
              <a:rPr lang="en-US" dirty="0" err="1"/>
              <a:t>lon</a:t>
            </a:r>
            <a:r>
              <a:rPr lang="en-US" dirty="0"/>
              <a:t> book plot </a:t>
            </a:r>
          </a:p>
        </p:txBody>
      </p:sp>
      <p:sp>
        <p:nvSpPr>
          <p:cNvPr id="3" name="Content Placeholder 2">
            <a:extLst>
              <a:ext uri="{FF2B5EF4-FFF2-40B4-BE49-F238E27FC236}">
                <a16:creationId xmlns:a16="http://schemas.microsoft.com/office/drawing/2014/main" id="{A4EA8165-D76F-E746-8D1D-6BD2C05AA2B0}"/>
              </a:ext>
            </a:extLst>
          </p:cNvPr>
          <p:cNvSpPr>
            <a:spLocks noGrp="1"/>
          </p:cNvSpPr>
          <p:nvPr>
            <p:ph idx="1"/>
          </p:nvPr>
        </p:nvSpPr>
        <p:spPr/>
        <p:txBody>
          <a:bodyPr/>
          <a:lstStyle/>
          <a:p>
            <a:r>
              <a:rPr lang="en-US" dirty="0"/>
              <a:t>https://</a:t>
            </a:r>
            <a:r>
              <a:rPr lang="en-US" dirty="0" err="1"/>
              <a:t>psl.noaa.gov</a:t>
            </a:r>
            <a:r>
              <a:rPr lang="en-US" dirty="0"/>
              <a:t>/</a:t>
            </a:r>
            <a:r>
              <a:rPr lang="en-US" dirty="0" err="1"/>
              <a:t>cgi</a:t>
            </a:r>
            <a:r>
              <a:rPr lang="en-US" dirty="0"/>
              <a:t>-bin/</a:t>
            </a:r>
            <a:r>
              <a:rPr lang="en-US" dirty="0" err="1"/>
              <a:t>hovmoller</a:t>
            </a:r>
            <a:r>
              <a:rPr lang="en-US" dirty="0"/>
              <a:t>/</a:t>
            </a:r>
            <a:r>
              <a:rPr lang="en-US" dirty="0" err="1"/>
              <a:t>timeplot.ncl.pl?var</a:t>
            </a:r>
            <a:r>
              <a:rPr lang="en-US" dirty="0"/>
              <a:t>=</a:t>
            </a:r>
            <a:r>
              <a:rPr lang="en-US" dirty="0" err="1"/>
              <a:t>hgt&amp;level</a:t>
            </a:r>
            <a:r>
              <a:rPr lang="en-US" dirty="0"/>
              <a:t>=500&amp;mon1=</a:t>
            </a:r>
            <a:r>
              <a:rPr lang="en-US" dirty="0">
                <a:solidFill>
                  <a:srgbClr val="FF0000"/>
                </a:solidFill>
              </a:rPr>
              <a:t>9</a:t>
            </a:r>
            <a:r>
              <a:rPr lang="en-US" dirty="0"/>
              <a:t>&amp;mon2=</a:t>
            </a:r>
            <a:r>
              <a:rPr lang="en-US" dirty="0">
                <a:solidFill>
                  <a:srgbClr val="FF0000"/>
                </a:solidFill>
              </a:rPr>
              <a:t>10</a:t>
            </a:r>
            <a:r>
              <a:rPr lang="en-US" dirty="0"/>
              <a:t>&amp;day1=</a:t>
            </a:r>
            <a:r>
              <a:rPr lang="en-US" dirty="0">
                <a:solidFill>
                  <a:srgbClr val="FF0000"/>
                </a:solidFill>
              </a:rPr>
              <a:t>18</a:t>
            </a:r>
            <a:r>
              <a:rPr lang="en-US" dirty="0"/>
              <a:t>&amp;day2=</a:t>
            </a:r>
            <a:r>
              <a:rPr lang="en-US" dirty="0">
                <a:solidFill>
                  <a:srgbClr val="FF0000"/>
                </a:solidFill>
              </a:rPr>
              <a:t>3</a:t>
            </a:r>
            <a:r>
              <a:rPr lang="en-US" dirty="0"/>
              <a:t>&amp;yr1=</a:t>
            </a:r>
            <a:r>
              <a:rPr lang="en-US" dirty="0">
                <a:solidFill>
                  <a:srgbClr val="FF0000"/>
                </a:solidFill>
              </a:rPr>
              <a:t>2010</a:t>
            </a:r>
            <a:r>
              <a:rPr lang="en-US" dirty="0"/>
              <a:t>&amp;yr2=</a:t>
            </a:r>
            <a:r>
              <a:rPr lang="en-US" dirty="0">
                <a:solidFill>
                  <a:srgbClr val="FF0000"/>
                </a:solidFill>
              </a:rPr>
              <a:t>2010</a:t>
            </a:r>
            <a:r>
              <a:rPr lang="en-US" dirty="0"/>
              <a:t>&amp;datatype=</a:t>
            </a:r>
            <a:r>
              <a:rPr lang="en-US" dirty="0" err="1"/>
              <a:t>ncepreanalysis&amp;type</a:t>
            </a:r>
            <a:r>
              <a:rPr lang="en-US" dirty="0"/>
              <a:t>=</a:t>
            </a:r>
            <a:r>
              <a:rPr lang="en-US" dirty="0" err="1"/>
              <a:t>anom&amp;fxdlon</a:t>
            </a:r>
            <a:r>
              <a:rPr lang="en-US" dirty="0"/>
              <a:t>=</a:t>
            </a:r>
            <a:r>
              <a:rPr lang="en-US" dirty="0" err="1"/>
              <a:t>no&amp;postscript</a:t>
            </a:r>
            <a:r>
              <a:rPr lang="en-US" dirty="0"/>
              <a:t>=no&amp;lon1=&amp;lon2=&amp;lat1=35&amp;lat2=45&amp;cint=&amp;</a:t>
            </a:r>
            <a:r>
              <a:rPr lang="en-US" dirty="0" err="1"/>
              <a:t>lowr</a:t>
            </a:r>
            <a:r>
              <a:rPr lang="en-US" dirty="0"/>
              <a:t>=&amp;</a:t>
            </a:r>
            <a:r>
              <a:rPr lang="en-US" dirty="0" err="1"/>
              <a:t>highr</a:t>
            </a:r>
            <a:r>
              <a:rPr lang="en-US" dirty="0"/>
              <a:t>=&amp;size=100&amp;color=</a:t>
            </a:r>
            <a:r>
              <a:rPr lang="en-US" dirty="0" err="1"/>
              <a:t>Default&amp;Submit</a:t>
            </a:r>
            <a:r>
              <a:rPr lang="en-US" dirty="0"/>
              <a:t>=</a:t>
            </a:r>
            <a:r>
              <a:rPr lang="en-US" dirty="0" err="1"/>
              <a:t>Create+Plot</a:t>
            </a:r>
            <a:endParaRPr lang="en-US" dirty="0"/>
          </a:p>
        </p:txBody>
      </p:sp>
    </p:spTree>
    <p:extLst>
      <p:ext uri="{BB962C8B-B14F-4D97-AF65-F5344CB8AC3E}">
        <p14:creationId xmlns:p14="http://schemas.microsoft.com/office/powerpoint/2010/main" val="364395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C8AEC-E612-E740-A29D-0AD1BEF2B7DE}"/>
              </a:ext>
            </a:extLst>
          </p:cNvPr>
          <p:cNvSpPr>
            <a:spLocks noGrp="1"/>
          </p:cNvSpPr>
          <p:nvPr>
            <p:ph type="title"/>
          </p:nvPr>
        </p:nvSpPr>
        <p:spPr/>
        <p:txBody>
          <a:bodyPr>
            <a:normAutofit fontScale="90000"/>
          </a:bodyPr>
          <a:lstStyle/>
          <a:p>
            <a:r>
              <a:rPr lang="en-US" dirty="0"/>
              <a:t>Edit the dates: northern hemisphere Z’500 map for a given day</a:t>
            </a:r>
          </a:p>
        </p:txBody>
      </p:sp>
      <p:sp>
        <p:nvSpPr>
          <p:cNvPr id="3" name="Content Placeholder 2">
            <a:extLst>
              <a:ext uri="{FF2B5EF4-FFF2-40B4-BE49-F238E27FC236}">
                <a16:creationId xmlns:a16="http://schemas.microsoft.com/office/drawing/2014/main" id="{65552406-5505-C741-A1D5-D2F22B30554A}"/>
              </a:ext>
            </a:extLst>
          </p:cNvPr>
          <p:cNvSpPr>
            <a:spLocks noGrp="1"/>
          </p:cNvSpPr>
          <p:nvPr>
            <p:ph idx="1"/>
          </p:nvPr>
        </p:nvSpPr>
        <p:spPr/>
        <p:txBody>
          <a:bodyPr>
            <a:normAutofit fontScale="77500" lnSpcReduction="20000"/>
          </a:bodyPr>
          <a:lstStyle/>
          <a:p>
            <a:r>
              <a:rPr lang="en-US" dirty="0"/>
              <a:t>https://</a:t>
            </a:r>
            <a:r>
              <a:rPr lang="en-US" dirty="0" err="1"/>
              <a:t>psl.noaa.gov</a:t>
            </a:r>
            <a:r>
              <a:rPr lang="en-US" dirty="0"/>
              <a:t>/</a:t>
            </a:r>
            <a:r>
              <a:rPr lang="en-US" dirty="0" err="1"/>
              <a:t>cgi</a:t>
            </a:r>
            <a:r>
              <a:rPr lang="en-US" dirty="0"/>
              <a:t>-bin/data/composites/</a:t>
            </a:r>
            <a:r>
              <a:rPr lang="en-US" dirty="0" err="1"/>
              <a:t>comp.day.pl?var</a:t>
            </a:r>
            <a:r>
              <a:rPr lang="en-US" dirty="0"/>
              <a:t>=</a:t>
            </a:r>
            <a:r>
              <a:rPr lang="en-US" dirty="0" err="1"/>
              <a:t>Geopotential+Height&amp;level</a:t>
            </a:r>
            <a:r>
              <a:rPr lang="en-US" dirty="0"/>
              <a:t>=500mb&amp;iy%5B1%5D=</a:t>
            </a:r>
            <a:r>
              <a:rPr lang="en-US" dirty="0">
                <a:solidFill>
                  <a:srgbClr val="FF0000"/>
                </a:solidFill>
              </a:rPr>
              <a:t>2010</a:t>
            </a:r>
            <a:r>
              <a:rPr lang="en-US" dirty="0"/>
              <a:t>&amp;im%5B1%5D=</a:t>
            </a:r>
            <a:r>
              <a:rPr lang="en-US" dirty="0">
                <a:solidFill>
                  <a:srgbClr val="FF0000"/>
                </a:solidFill>
              </a:rPr>
              <a:t>09</a:t>
            </a:r>
            <a:r>
              <a:rPr lang="en-US" dirty="0"/>
              <a:t>&amp;id%5B1%5D=</a:t>
            </a:r>
            <a:r>
              <a:rPr lang="en-US" dirty="0">
                <a:solidFill>
                  <a:srgbClr val="FF0000"/>
                </a:solidFill>
              </a:rPr>
              <a:t>24</a:t>
            </a:r>
            <a:r>
              <a:rPr lang="en-US" dirty="0"/>
              <a:t>&amp;monr1=1&amp;dayr1=1&amp;monr2=1&amp;dayr2=1&amp;iyr%5B1%5D=&amp;</a:t>
            </a:r>
            <a:r>
              <a:rPr lang="en-US" dirty="0" err="1"/>
              <a:t>filenamein</a:t>
            </a:r>
            <a:r>
              <a:rPr lang="en-US" dirty="0"/>
              <a:t>=&amp;</a:t>
            </a:r>
            <a:r>
              <a:rPr lang="en-US" dirty="0" err="1"/>
              <a:t>plotlabel</a:t>
            </a:r>
            <a:r>
              <a:rPr lang="en-US" dirty="0"/>
              <a:t>=&amp;lag=0&amp;labelc=</a:t>
            </a:r>
            <a:r>
              <a:rPr lang="en-US" dirty="0" err="1"/>
              <a:t>Color&amp;labels</a:t>
            </a:r>
            <a:r>
              <a:rPr lang="en-US" dirty="0"/>
              <a:t>=</a:t>
            </a:r>
            <a:r>
              <a:rPr lang="en-US" dirty="0" err="1"/>
              <a:t>Shaded&amp;type</a:t>
            </a:r>
            <a:r>
              <a:rPr lang="en-US" dirty="0"/>
              <a:t>=2&amp;scale=&amp;label=0&amp;skip_vector=&amp;</a:t>
            </a:r>
            <a:r>
              <a:rPr lang="en-US" dirty="0" err="1"/>
              <a:t>cint</a:t>
            </a:r>
            <a:r>
              <a:rPr lang="en-US" dirty="0"/>
              <a:t>=50&amp;lowr=-225&amp;highr=225&amp;istate=0&amp;proj=Northern+Hemisphere&amp;xlat1=&amp;xlat2=&amp;xlon1=&amp;xlon2=&amp;</a:t>
            </a:r>
            <a:r>
              <a:rPr lang="en-US" dirty="0" err="1"/>
              <a:t>custproj</a:t>
            </a:r>
            <a:r>
              <a:rPr lang="en-US" dirty="0"/>
              <a:t>=Cylindrical+Equidistant&amp;level1=1000mb&amp;level2=10mb&amp;Submit=</a:t>
            </a:r>
            <a:r>
              <a:rPr lang="en-US" dirty="0" err="1"/>
              <a:t>Create+Plot</a:t>
            </a:r>
            <a:endParaRPr lang="en-US" dirty="0"/>
          </a:p>
          <a:p>
            <a:endParaRPr lang="en-US" dirty="0"/>
          </a:p>
          <a:p>
            <a:r>
              <a:rPr lang="en-US" dirty="0"/>
              <a:t>Use forward and back 1 day buttons there</a:t>
            </a:r>
          </a:p>
          <a:p>
            <a:r>
              <a:rPr lang="en-US" dirty="0"/>
              <a:t>Capture an image we can share next time about your case</a:t>
            </a:r>
          </a:p>
        </p:txBody>
      </p:sp>
    </p:spTree>
    <p:extLst>
      <p:ext uri="{BB962C8B-B14F-4D97-AF65-F5344CB8AC3E}">
        <p14:creationId xmlns:p14="http://schemas.microsoft.com/office/powerpoint/2010/main" val="2970854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CB61F6-DF73-2147-B8A2-4C91FE1F72CC}"/>
              </a:ext>
            </a:extLst>
          </p:cNvPr>
          <p:cNvPicPr>
            <a:picLocks noChangeAspect="1"/>
          </p:cNvPicPr>
          <p:nvPr/>
        </p:nvPicPr>
        <p:blipFill>
          <a:blip r:embed="rId2"/>
          <a:stretch>
            <a:fillRect/>
          </a:stretch>
        </p:blipFill>
        <p:spPr>
          <a:xfrm>
            <a:off x="4465" y="0"/>
            <a:ext cx="9135070" cy="6858000"/>
          </a:xfrm>
          <a:prstGeom prst="rect">
            <a:avLst/>
          </a:prstGeom>
        </p:spPr>
      </p:pic>
    </p:spTree>
    <p:extLst>
      <p:ext uri="{BB962C8B-B14F-4D97-AF65-F5344CB8AC3E}">
        <p14:creationId xmlns:p14="http://schemas.microsoft.com/office/powerpoint/2010/main" val="1094738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E7B730-C791-2F46-BDC0-276748B24498}"/>
              </a:ext>
            </a:extLst>
          </p:cNvPr>
          <p:cNvPicPr>
            <a:picLocks noChangeAspect="1"/>
          </p:cNvPicPr>
          <p:nvPr/>
        </p:nvPicPr>
        <p:blipFill>
          <a:blip r:embed="rId2"/>
          <a:stretch>
            <a:fillRect/>
          </a:stretch>
        </p:blipFill>
        <p:spPr>
          <a:xfrm>
            <a:off x="1" y="22076"/>
            <a:ext cx="9141897" cy="6812280"/>
          </a:xfrm>
          <a:prstGeom prst="rect">
            <a:avLst/>
          </a:prstGeom>
        </p:spPr>
      </p:pic>
      <p:sp>
        <p:nvSpPr>
          <p:cNvPr id="2" name="TextBox 1">
            <a:extLst>
              <a:ext uri="{FF2B5EF4-FFF2-40B4-BE49-F238E27FC236}">
                <a16:creationId xmlns:a16="http://schemas.microsoft.com/office/drawing/2014/main" id="{0EDAB310-1348-64BB-3CD5-8EE181FB8C9D}"/>
              </a:ext>
            </a:extLst>
          </p:cNvPr>
          <p:cNvSpPr txBox="1"/>
          <p:nvPr/>
        </p:nvSpPr>
        <p:spPr>
          <a:xfrm>
            <a:off x="445973" y="5208607"/>
            <a:ext cx="8249951" cy="369332"/>
          </a:xfrm>
          <a:prstGeom prst="rect">
            <a:avLst/>
          </a:prstGeom>
          <a:noFill/>
        </p:spPr>
        <p:txBody>
          <a:bodyPr wrap="none" rtlCol="0">
            <a:spAutoFit/>
          </a:bodyPr>
          <a:lstStyle/>
          <a:p>
            <a:r>
              <a:rPr lang="en-US"/>
              <a:t>Corollary: inverse of 2</a:t>
            </a:r>
            <a:r>
              <a:rPr lang="en-US" baseline="30000"/>
              <a:t>nd</a:t>
            </a:r>
            <a:r>
              <a:rPr lang="en-US"/>
              <a:t> derivative (Laplacian in 1D,2D,3D,…) is a smoothing operation. </a:t>
            </a:r>
          </a:p>
        </p:txBody>
      </p:sp>
    </p:spTree>
    <p:extLst>
      <p:ext uri="{BB962C8B-B14F-4D97-AF65-F5344CB8AC3E}">
        <p14:creationId xmlns:p14="http://schemas.microsoft.com/office/powerpoint/2010/main" val="337481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2705"/>
            <a:ext cx="9144000" cy="6860705"/>
          </a:xfrm>
          <a:prstGeom prst="rect">
            <a:avLst/>
          </a:prstGeom>
        </p:spPr>
      </p:pic>
      <p:sp>
        <p:nvSpPr>
          <p:cNvPr id="5" name="TextBox 4"/>
          <p:cNvSpPr txBox="1"/>
          <p:nvPr/>
        </p:nvSpPr>
        <p:spPr>
          <a:xfrm>
            <a:off x="5613044" y="5525998"/>
            <a:ext cx="3530956" cy="1200329"/>
          </a:xfrm>
          <a:prstGeom prst="rect">
            <a:avLst/>
          </a:prstGeom>
          <a:noFill/>
          <a:ln>
            <a:solidFill>
              <a:srgbClr val="4F81BD"/>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 typeface="Wingdings" charset="2"/>
              <a:buChar char="ß"/>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Same equation in Eulerian (</a:t>
            </a:r>
            <a:r>
              <a:rPr kumimoji="0" lang="en-US" sz="1800" b="0" i="1" u="none" strike="noStrike" kern="1200" cap="none" spc="0" normalizeH="0" baseline="0" noProof="0">
                <a:ln>
                  <a:noFill/>
                </a:ln>
                <a:solidFill>
                  <a:prstClr val="black"/>
                </a:solidFill>
                <a:effectLst/>
                <a:uLnTx/>
                <a:uFillTx/>
                <a:latin typeface="Calibri"/>
                <a:ea typeface="+mn-ea"/>
                <a:cs typeface="+mn-cs"/>
              </a:rPr>
              <a:t>local </a:t>
            </a:r>
            <a:r>
              <a:rPr kumimoji="0" lang="en-US" sz="1800" b="0" i="0" u="none" strike="noStrike" kern="1200" cap="none" spc="0" normalizeH="0" baseline="0" noProof="0">
                <a:ln>
                  <a:noFill/>
                </a:ln>
                <a:solidFill>
                  <a:prstClr val="black"/>
                </a:solidFill>
                <a:effectLst/>
                <a:uLnTx/>
                <a:uFillTx/>
                <a:latin typeface="Calibri"/>
                <a:ea typeface="+mn-ea"/>
                <a:cs typeface="+mn-cs"/>
              </a:rPr>
              <a:t>rate of change with time) form.</a:t>
            </a:r>
          </a:p>
          <a:p>
            <a:pPr marL="0" marR="0" lvl="0" indent="0" algn="l" defTabSz="457200" rtl="0" eaLnBrk="1" fontAlgn="auto" latinLnBrk="0" hangingPunct="1">
              <a:lnSpc>
                <a:spcPct val="100000"/>
              </a:lnSpc>
              <a:spcBef>
                <a:spcPts val="0"/>
              </a:spcBef>
              <a:spcAft>
                <a:spcPts val="0"/>
              </a:spcAft>
              <a:buClrTx/>
              <a:buSzTx/>
              <a:buFont typeface="Wingdings" charset="2"/>
              <a:buChar char="ß"/>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Lackmann Eq. 1.51</a:t>
            </a:r>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0" y="5285531"/>
            <a:ext cx="5414871" cy="1572469"/>
          </a:xfrm>
          <a:prstGeom prst="rect">
            <a:avLst/>
          </a:prstGeom>
        </p:spPr>
      </p:pic>
    </p:spTree>
    <p:extLst>
      <p:ext uri="{BB962C8B-B14F-4D97-AF65-F5344CB8AC3E}">
        <p14:creationId xmlns:p14="http://schemas.microsoft.com/office/powerpoint/2010/main" val="369510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
            <a:ext cx="9144000" cy="6893169"/>
          </a:xfrm>
          <a:prstGeom prst="rect">
            <a:avLst/>
          </a:prstGeom>
        </p:spPr>
      </p:pic>
      <p:sp>
        <p:nvSpPr>
          <p:cNvPr id="5" name="TextBox 4"/>
          <p:cNvSpPr txBox="1"/>
          <p:nvPr/>
        </p:nvSpPr>
        <p:spPr>
          <a:xfrm>
            <a:off x="7860933" y="478118"/>
            <a:ext cx="1309269" cy="120032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almost,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at </a:t>
            </a:r>
            <a:r>
              <a:rPr lang="en-US" dirty="0" err="1">
                <a:solidFill>
                  <a:prstClr val="black"/>
                </a:solidFill>
                <a:latin typeface="Calibri"/>
              </a:rPr>
              <a:t>midlevels</a:t>
            </a:r>
            <a:endParaRPr lang="en-US" dirty="0">
              <a:solidFill>
                <a:prstClr val="black"/>
              </a:solidFill>
              <a:latin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especially</a:t>
            </a:r>
          </a:p>
        </p:txBody>
      </p:sp>
    </p:spTree>
    <p:extLst>
      <p:ext uri="{BB962C8B-B14F-4D97-AF65-F5344CB8AC3E}">
        <p14:creationId xmlns:p14="http://schemas.microsoft.com/office/powerpoint/2010/main" val="2760025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96957"/>
          </a:xfrm>
        </p:spPr>
        <p:txBody>
          <a:bodyPr>
            <a:normAutofit fontScale="90000"/>
          </a:bodyPr>
          <a:lstStyle/>
          <a:p>
            <a:r>
              <a:rPr lang="en-US" sz="3600" b="1" u="sng" dirty="0"/>
              <a:t>Conservation of absolute vorticity: how?</a:t>
            </a:r>
          </a:p>
        </p:txBody>
      </p:sp>
      <p:sp>
        <p:nvSpPr>
          <p:cNvPr id="3" name="Content Placeholder 2"/>
          <p:cNvSpPr>
            <a:spLocks noGrp="1"/>
          </p:cNvSpPr>
          <p:nvPr>
            <p:ph idx="1"/>
          </p:nvPr>
        </p:nvSpPr>
        <p:spPr>
          <a:xfrm>
            <a:off x="206062" y="496957"/>
            <a:ext cx="8728076" cy="3714435"/>
          </a:xfrm>
        </p:spPr>
        <p:txBody>
          <a:bodyPr>
            <a:noAutofit/>
          </a:bodyPr>
          <a:lstStyle/>
          <a:p>
            <a:pPr marL="514350" indent="-514350">
              <a:buFont typeface="+mj-lt"/>
              <a:buAutoNum type="arabicPeriod"/>
            </a:pPr>
            <a:endParaRPr lang="en-US" sz="2000" dirty="0"/>
          </a:p>
          <a:p>
            <a:pPr marL="0" indent="0">
              <a:buNone/>
            </a:pPr>
            <a:endParaRPr lang="en-US" sz="2000" dirty="0"/>
          </a:p>
          <a:p>
            <a:pPr marL="0" indent="0">
              <a:buNone/>
            </a:pPr>
            <a:r>
              <a:rPr lang="en-US" sz="2000" dirty="0"/>
              <a:t>When air moves north or south, it tends to </a:t>
            </a:r>
            <a:r>
              <a:rPr lang="en-US" sz="2000" i="1" dirty="0"/>
              <a:t>conserve</a:t>
            </a:r>
            <a:r>
              <a:rPr lang="en-US" sz="2000" dirty="0"/>
              <a:t> its absolute vorticity -- or in other words it </a:t>
            </a:r>
            <a:r>
              <a:rPr lang="en-US" sz="2000" i="1" dirty="0">
                <a:solidFill>
                  <a:srgbClr val="FF0000"/>
                </a:solidFill>
              </a:rPr>
              <a:t>converts planetary to relative vorticity</a:t>
            </a:r>
            <a:r>
              <a:rPr lang="en-US" sz="2000" dirty="0"/>
              <a:t>. How? </a:t>
            </a:r>
          </a:p>
          <a:p>
            <a:pPr marL="914400" lvl="1" indent="-514350"/>
            <a:endParaRPr lang="en-US" sz="1800" dirty="0"/>
          </a:p>
          <a:p>
            <a:pPr marL="914400" lvl="1" indent="-514350"/>
            <a:r>
              <a:rPr lang="en-US" sz="1800" dirty="0"/>
              <a:t>Consider equatorward motion of a disc of fluid. </a:t>
            </a:r>
          </a:p>
          <a:p>
            <a:pPr marL="914400" lvl="1" indent="-514350"/>
            <a:r>
              <a:rPr lang="en-US" sz="1800" dirty="0"/>
              <a:t>The initially high f = </a:t>
            </a:r>
            <a:r>
              <a:rPr lang="en-US" sz="1800" dirty="0" err="1">
                <a:latin typeface="Symbol" pitchFamily="18" charset="2"/>
              </a:rPr>
              <a:t>z</a:t>
            </a:r>
            <a:r>
              <a:rPr lang="en-US" sz="1800" baseline="-25000" dirty="0" err="1">
                <a:solidFill>
                  <a:srgbClr val="FF0000"/>
                </a:solidFill>
              </a:rPr>
              <a:t>plan</a:t>
            </a:r>
            <a:r>
              <a:rPr lang="en-US" sz="1800" dirty="0"/>
              <a:t> is converted to </a:t>
            </a:r>
            <a:r>
              <a:rPr lang="en-US" sz="1800" dirty="0" err="1">
                <a:latin typeface="Symbol" pitchFamily="18" charset="2"/>
              </a:rPr>
              <a:t>z</a:t>
            </a:r>
            <a:r>
              <a:rPr lang="en-US" sz="1800" baseline="-25000" dirty="0" err="1">
                <a:solidFill>
                  <a:srgbClr val="FF0000"/>
                </a:solidFill>
              </a:rPr>
              <a:t>rel</a:t>
            </a:r>
            <a:r>
              <a:rPr lang="en-US" sz="1800" dirty="0"/>
              <a:t>. How? </a:t>
            </a:r>
          </a:p>
          <a:p>
            <a:pPr marL="914400" lvl="1" indent="-514350"/>
            <a:endParaRPr lang="en-US" sz="1800" dirty="0"/>
          </a:p>
          <a:p>
            <a:pPr marL="914400" lvl="1" indent="-514350"/>
            <a:r>
              <a:rPr lang="en-US" sz="1800" dirty="0"/>
              <a:t>Physically, the </a:t>
            </a:r>
            <a:r>
              <a:rPr lang="en-US" sz="1800" dirty="0">
                <a:highlight>
                  <a:srgbClr val="FFFF00"/>
                </a:highlight>
              </a:rPr>
              <a:t>Coriolis </a:t>
            </a:r>
            <a:r>
              <a:rPr lang="en-US" sz="1800" b="1" dirty="0">
                <a:highlight>
                  <a:srgbClr val="FFFF00"/>
                </a:highlight>
              </a:rPr>
              <a:t>force</a:t>
            </a:r>
            <a:r>
              <a:rPr lang="en-US" sz="1800" b="1" dirty="0"/>
              <a:t> </a:t>
            </a:r>
            <a:r>
              <a:rPr lang="en-US" sz="1800" i="1" dirty="0" err="1">
                <a:highlight>
                  <a:srgbClr val="FFFF00"/>
                </a:highlight>
              </a:rPr>
              <a:t>fv</a:t>
            </a:r>
            <a:r>
              <a:rPr lang="en-US" sz="1800" dirty="0">
                <a:highlight>
                  <a:srgbClr val="FFFF00"/>
                </a:highlight>
              </a:rPr>
              <a:t> </a:t>
            </a:r>
            <a:r>
              <a:rPr lang="en-US" sz="1800" dirty="0"/>
              <a:t>is a little bit stronger on its poleward edge (where f is bigger) than on its equatorward edge. This imparts a cyclonic </a:t>
            </a:r>
            <a:r>
              <a:rPr lang="en-US" sz="1800" i="1" dirty="0"/>
              <a:t>torque</a:t>
            </a:r>
            <a:r>
              <a:rPr lang="en-US" sz="1800" dirty="0"/>
              <a:t> on the disk of fluid as it moves southward.</a:t>
            </a:r>
          </a:p>
          <a:p>
            <a:pPr marL="914400" lvl="1" indent="-514350"/>
            <a:endParaRPr lang="en-US" sz="1800" dirty="0"/>
          </a:p>
          <a:p>
            <a:pPr marL="914400" lvl="1" indent="-514350"/>
            <a:endParaRPr lang="en-US" sz="1800" dirty="0"/>
          </a:p>
          <a:p>
            <a:pPr marL="400050" lvl="1" indent="0">
              <a:buNone/>
            </a:pPr>
            <a:endParaRPr lang="en-US" sz="1800" dirty="0"/>
          </a:p>
        </p:txBody>
      </p:sp>
      <p:sp>
        <p:nvSpPr>
          <p:cNvPr id="11" name="Content Placeholder 2"/>
          <p:cNvSpPr txBox="1">
            <a:spLocks/>
          </p:cNvSpPr>
          <p:nvPr/>
        </p:nvSpPr>
        <p:spPr>
          <a:xfrm>
            <a:off x="0" y="3459639"/>
            <a:ext cx="7450141" cy="33756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startAt="4"/>
            </a:pPr>
            <a:endParaRPr lang="en-US" sz="1800" dirty="0"/>
          </a:p>
        </p:txBody>
      </p:sp>
      <p:grpSp>
        <p:nvGrpSpPr>
          <p:cNvPr id="12" name="Group 11"/>
          <p:cNvGrpSpPr/>
          <p:nvPr/>
        </p:nvGrpSpPr>
        <p:grpSpPr>
          <a:xfrm>
            <a:off x="4949182" y="3927703"/>
            <a:ext cx="1595967" cy="2221960"/>
            <a:chOff x="6960131" y="917071"/>
            <a:chExt cx="1726669" cy="2447889"/>
          </a:xfrm>
        </p:grpSpPr>
        <p:sp>
          <p:nvSpPr>
            <p:cNvPr id="13" name="Oval 12"/>
            <p:cNvSpPr/>
            <p:nvPr/>
          </p:nvSpPr>
          <p:spPr>
            <a:xfrm>
              <a:off x="7247467" y="1143000"/>
              <a:ext cx="1439333" cy="13758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6960131" y="1830917"/>
              <a:ext cx="288924" cy="872583"/>
              <a:chOff x="6960131" y="1830917"/>
              <a:chExt cx="288924" cy="1449916"/>
            </a:xfrm>
          </p:grpSpPr>
          <p:cxnSp>
            <p:nvCxnSpPr>
              <p:cNvPr id="28" name="Straight Arrow Connector 27"/>
              <p:cNvCxnSpPr>
                <a:stCxn id="13" idx="2"/>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grpSp>
          <p:nvGrpSpPr>
            <p:cNvPr id="15" name="Group 14"/>
            <p:cNvGrpSpPr/>
            <p:nvPr/>
          </p:nvGrpSpPr>
          <p:grpSpPr>
            <a:xfrm>
              <a:off x="8397876" y="1830917"/>
              <a:ext cx="288924" cy="872583"/>
              <a:chOff x="6960131" y="1830917"/>
              <a:chExt cx="288924" cy="1449916"/>
            </a:xfrm>
          </p:grpSpPr>
          <p:cxnSp>
            <p:nvCxnSpPr>
              <p:cNvPr id="26" name="Straight Arrow Connector 25"/>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sp>
          <p:nvSpPr>
            <p:cNvPr id="16" name="Cube 15"/>
            <p:cNvSpPr/>
            <p:nvPr/>
          </p:nvSpPr>
          <p:spPr>
            <a:xfrm>
              <a:off x="7872414" y="2311929"/>
              <a:ext cx="308504" cy="286278"/>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Left Arrow 16"/>
            <p:cNvSpPr/>
            <p:nvPr/>
          </p:nvSpPr>
          <p:spPr>
            <a:xfrm>
              <a:off x="7408334" y="2206099"/>
              <a:ext cx="516995" cy="524572"/>
            </a:xfrm>
            <a:prstGeom prst="lef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a:solidFill>
                    <a:srgbClr val="008000"/>
                  </a:solidFill>
                </a:rPr>
                <a:t>fv</a:t>
              </a:r>
              <a:endParaRPr lang="en-US" sz="1200" b="1" dirty="0">
                <a:solidFill>
                  <a:srgbClr val="008000"/>
                </a:solidFill>
              </a:endParaRPr>
            </a:p>
          </p:txBody>
        </p:sp>
        <p:grpSp>
          <p:nvGrpSpPr>
            <p:cNvPr id="18" name="Group 17"/>
            <p:cNvGrpSpPr/>
            <p:nvPr/>
          </p:nvGrpSpPr>
          <p:grpSpPr>
            <a:xfrm>
              <a:off x="7733241" y="2492377"/>
              <a:ext cx="288924" cy="872583"/>
              <a:chOff x="6960131" y="1830917"/>
              <a:chExt cx="288924" cy="1449916"/>
            </a:xfrm>
          </p:grpSpPr>
          <p:cxnSp>
            <p:nvCxnSpPr>
              <p:cNvPr id="24" name="Straight Arrow Connector 23"/>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sp>
          <p:nvSpPr>
            <p:cNvPr id="19" name="Cube 18"/>
            <p:cNvSpPr/>
            <p:nvPr/>
          </p:nvSpPr>
          <p:spPr>
            <a:xfrm>
              <a:off x="7781660" y="1022901"/>
              <a:ext cx="308504" cy="286278"/>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Left Arrow 19"/>
            <p:cNvSpPr/>
            <p:nvPr/>
          </p:nvSpPr>
          <p:spPr>
            <a:xfrm>
              <a:off x="7090833" y="917071"/>
              <a:ext cx="743743" cy="524572"/>
            </a:xfrm>
            <a:prstGeom prst="lef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a:solidFill>
                    <a:srgbClr val="008000"/>
                  </a:solidFill>
                </a:rPr>
                <a:t>fv</a:t>
              </a:r>
              <a:endParaRPr lang="en-US" b="1" dirty="0">
                <a:solidFill>
                  <a:srgbClr val="008000"/>
                </a:solidFill>
              </a:endParaRPr>
            </a:p>
          </p:txBody>
        </p:sp>
        <p:grpSp>
          <p:nvGrpSpPr>
            <p:cNvPr id="21" name="Group 20"/>
            <p:cNvGrpSpPr/>
            <p:nvPr/>
          </p:nvGrpSpPr>
          <p:grpSpPr>
            <a:xfrm>
              <a:off x="7642487" y="1203349"/>
              <a:ext cx="288924" cy="872583"/>
              <a:chOff x="6960131" y="1830917"/>
              <a:chExt cx="288924" cy="1449916"/>
            </a:xfrm>
          </p:grpSpPr>
          <p:cxnSp>
            <p:nvCxnSpPr>
              <p:cNvPr id="22" name="Straight Arrow Connector 21"/>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grpSp>
      <p:sp>
        <p:nvSpPr>
          <p:cNvPr id="4" name="TextBox 3">
            <a:extLst>
              <a:ext uri="{FF2B5EF4-FFF2-40B4-BE49-F238E27FC236}">
                <a16:creationId xmlns:a16="http://schemas.microsoft.com/office/drawing/2014/main" id="{EEEBEBA1-4346-C843-A24B-E7EF84E9F878}"/>
              </a:ext>
            </a:extLst>
          </p:cNvPr>
          <p:cNvSpPr txBox="1"/>
          <p:nvPr/>
        </p:nvSpPr>
        <p:spPr>
          <a:xfrm>
            <a:off x="115910" y="4765183"/>
            <a:ext cx="4914685" cy="1846659"/>
          </a:xfrm>
          <a:prstGeom prst="rect">
            <a:avLst/>
          </a:prstGeom>
          <a:noFill/>
        </p:spPr>
        <p:txBody>
          <a:bodyPr wrap="square" rtlCol="0">
            <a:spAutoFit/>
          </a:bodyPr>
          <a:lstStyle/>
          <a:p>
            <a:pPr algn="r"/>
            <a:r>
              <a:rPr lang="en-US" sz="2000" dirty="0"/>
              <a:t>All v winds the same, as the disk </a:t>
            </a:r>
          </a:p>
          <a:p>
            <a:pPr algn="r"/>
            <a:r>
              <a:rPr lang="en-US" sz="2000" dirty="0"/>
              <a:t>moves southward as a unit </a:t>
            </a:r>
            <a:r>
              <a:rPr lang="en-US" sz="2000" dirty="0">
                <a:sym typeface="Wingdings" pitchFamily="2" charset="2"/>
              </a:rPr>
              <a:t></a:t>
            </a:r>
          </a:p>
          <a:p>
            <a:pPr algn="r"/>
            <a:endParaRPr lang="en-US" sz="2000" dirty="0">
              <a:sym typeface="Wingdings" pitchFamily="2" charset="2"/>
            </a:endParaRPr>
          </a:p>
          <a:p>
            <a:pPr algn="r"/>
            <a:endParaRPr lang="en-US" dirty="0">
              <a:sym typeface="Wingdings" pitchFamily="2" charset="2"/>
            </a:endParaRPr>
          </a:p>
          <a:p>
            <a:pPr algn="r"/>
            <a:r>
              <a:rPr lang="en-US" dirty="0">
                <a:sym typeface="Wingdings" pitchFamily="2" charset="2"/>
              </a:rPr>
              <a:t>(an eastward PGF must balance the </a:t>
            </a:r>
            <a:r>
              <a:rPr lang="en-US" i="1" dirty="0">
                <a:sym typeface="Wingdings" pitchFamily="2" charset="2"/>
              </a:rPr>
              <a:t>mean</a:t>
            </a:r>
            <a:r>
              <a:rPr lang="en-US" dirty="0">
                <a:sym typeface="Wingdings" pitchFamily="2" charset="2"/>
              </a:rPr>
              <a:t> Coriolis force, to keep the air flowing southward)</a:t>
            </a:r>
            <a:endParaRPr lang="en-US" dirty="0"/>
          </a:p>
        </p:txBody>
      </p:sp>
    </p:spTree>
    <p:extLst>
      <p:ext uri="{BB962C8B-B14F-4D97-AF65-F5344CB8AC3E}">
        <p14:creationId xmlns:p14="http://schemas.microsoft.com/office/powerpoint/2010/main" val="3994641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600" u="sng" dirty="0"/>
              <a:t>Relative, planetary, and absolute vorticity</a:t>
            </a:r>
          </a:p>
        </p:txBody>
      </p:sp>
      <p:sp>
        <p:nvSpPr>
          <p:cNvPr id="3" name="Content Placeholder 2"/>
          <p:cNvSpPr>
            <a:spLocks noGrp="1"/>
          </p:cNvSpPr>
          <p:nvPr>
            <p:ph idx="1"/>
          </p:nvPr>
        </p:nvSpPr>
        <p:spPr>
          <a:xfrm>
            <a:off x="457200" y="938237"/>
            <a:ext cx="8476938" cy="5919763"/>
          </a:xfrm>
        </p:spPr>
        <p:txBody>
          <a:bodyPr>
            <a:noAutofit/>
          </a:bodyPr>
          <a:lstStyle/>
          <a:p>
            <a:pPr marL="914400" lvl="1" indent="-514350"/>
            <a:endParaRPr lang="en-US" sz="2400" dirty="0"/>
          </a:p>
          <a:p>
            <a:pPr marL="914400" lvl="1" indent="-514350"/>
            <a:r>
              <a:rPr lang="en-US" sz="2400" dirty="0"/>
              <a:t>absolute = (relative + planetary):  </a:t>
            </a:r>
            <a:r>
              <a:rPr lang="en-US" sz="2400" dirty="0" err="1">
                <a:latin typeface="Symbol" pitchFamily="18" charset="2"/>
              </a:rPr>
              <a:t>z</a:t>
            </a:r>
            <a:r>
              <a:rPr lang="en-US" sz="2400" baseline="-25000" dirty="0" err="1">
                <a:solidFill>
                  <a:srgbClr val="FF0000"/>
                </a:solidFill>
              </a:rPr>
              <a:t>abs</a:t>
            </a:r>
            <a:r>
              <a:rPr lang="en-US" sz="2400" dirty="0"/>
              <a:t>= </a:t>
            </a:r>
            <a:r>
              <a:rPr lang="en-US" sz="2400" dirty="0" err="1">
                <a:latin typeface="Symbol" pitchFamily="18" charset="2"/>
              </a:rPr>
              <a:t>z</a:t>
            </a:r>
            <a:r>
              <a:rPr lang="en-US" sz="2400" baseline="-25000" dirty="0" err="1">
                <a:solidFill>
                  <a:srgbClr val="FF0000"/>
                </a:solidFill>
              </a:rPr>
              <a:t>rel</a:t>
            </a:r>
            <a:r>
              <a:rPr lang="en-US" sz="2400" dirty="0">
                <a:solidFill>
                  <a:srgbClr val="FF0000"/>
                </a:solidFill>
              </a:rPr>
              <a:t> </a:t>
            </a:r>
            <a:r>
              <a:rPr lang="en-US" sz="2400" dirty="0"/>
              <a:t>+  </a:t>
            </a:r>
            <a:r>
              <a:rPr lang="en-US" sz="2400" dirty="0" err="1">
                <a:latin typeface="Symbol" pitchFamily="18" charset="2"/>
              </a:rPr>
              <a:t>z</a:t>
            </a:r>
            <a:r>
              <a:rPr lang="en-US" sz="2400" baseline="-25000" dirty="0" err="1">
                <a:solidFill>
                  <a:srgbClr val="FF0000"/>
                </a:solidFill>
              </a:rPr>
              <a:t>plan</a:t>
            </a:r>
            <a:endParaRPr lang="en-US" sz="2400" baseline="-25000" dirty="0">
              <a:solidFill>
                <a:srgbClr val="FF0000"/>
              </a:solidFill>
            </a:endParaRPr>
          </a:p>
          <a:p>
            <a:pPr marL="914400" lvl="1" indent="-514350"/>
            <a:endParaRPr lang="en-US" sz="2400" dirty="0"/>
          </a:p>
          <a:p>
            <a:pPr marL="914400" lvl="1" indent="-514350"/>
            <a:r>
              <a:rPr lang="en-US" sz="2400" dirty="0"/>
              <a:t>planetary vorticity </a:t>
            </a:r>
            <a:r>
              <a:rPr lang="en-US" sz="2400" dirty="0" err="1">
                <a:latin typeface="Symbol" pitchFamily="18" charset="2"/>
              </a:rPr>
              <a:t>z</a:t>
            </a:r>
            <a:r>
              <a:rPr lang="en-US" sz="2400" baseline="-25000" dirty="0" err="1">
                <a:solidFill>
                  <a:srgbClr val="FF0000"/>
                </a:solidFill>
              </a:rPr>
              <a:t>plan</a:t>
            </a:r>
            <a:r>
              <a:rPr lang="en-US" sz="2400" dirty="0"/>
              <a:t> = f     (aka the “Coriolis parameter”) </a:t>
            </a:r>
          </a:p>
          <a:p>
            <a:pPr marL="914400" lvl="1" indent="-514350"/>
            <a:endParaRPr lang="en-US" sz="2400" dirty="0"/>
          </a:p>
          <a:p>
            <a:pPr marL="914400" lvl="1" indent="-514350"/>
            <a:r>
              <a:rPr lang="en-US" sz="2400" dirty="0"/>
              <a:t>f = 2</a:t>
            </a:r>
            <a:r>
              <a:rPr lang="en-US" sz="2400" dirty="0">
                <a:latin typeface="Symbol" pitchFamily="18" charset="2"/>
              </a:rPr>
              <a:t>W</a:t>
            </a:r>
            <a:r>
              <a:rPr lang="en-US" sz="2400" dirty="0"/>
              <a:t> </a:t>
            </a:r>
            <a:r>
              <a:rPr lang="en-US" sz="2400" dirty="0" err="1"/>
              <a:t>cos</a:t>
            </a:r>
            <a:r>
              <a:rPr lang="en-US" sz="2400" dirty="0"/>
              <a:t>(</a:t>
            </a:r>
            <a:r>
              <a:rPr lang="en-US" sz="2400" dirty="0">
                <a:latin typeface="Symbol" pitchFamily="18" charset="2"/>
              </a:rPr>
              <a:t>latitude</a:t>
            </a:r>
            <a:r>
              <a:rPr lang="en-US" sz="2400" dirty="0"/>
              <a:t>) </a:t>
            </a:r>
          </a:p>
          <a:p>
            <a:pPr marL="914400" lvl="1" indent="-514350"/>
            <a:endParaRPr lang="en-US" sz="2400" dirty="0"/>
          </a:p>
          <a:p>
            <a:pPr marL="914400" lvl="1" indent="-514350"/>
            <a:r>
              <a:rPr lang="en-US" sz="2400" dirty="0">
                <a:latin typeface="Symbol" pitchFamily="18" charset="2"/>
              </a:rPr>
              <a:t> W</a:t>
            </a:r>
            <a:r>
              <a:rPr lang="en-US" sz="2400" dirty="0"/>
              <a:t> = (2π radians)/(1 day)  since the Earth turns once a day</a:t>
            </a:r>
          </a:p>
          <a:p>
            <a:pPr marL="914400" lvl="1" indent="-514350"/>
            <a:endParaRPr lang="en-US" sz="2400" dirty="0"/>
          </a:p>
          <a:p>
            <a:pPr marL="914400" lvl="1" indent="-514350"/>
            <a:r>
              <a:rPr lang="en-US" sz="2400" dirty="0"/>
              <a:t>At 40N, f = 10</a:t>
            </a:r>
            <a:r>
              <a:rPr lang="en-US" sz="2400" baseline="30000" dirty="0"/>
              <a:t>-4</a:t>
            </a:r>
            <a:r>
              <a:rPr lang="en-US" sz="2400" dirty="0"/>
              <a:t> s</a:t>
            </a:r>
            <a:r>
              <a:rPr lang="en-US" sz="2400" baseline="30000" dirty="0"/>
              <a:t>-1</a:t>
            </a:r>
            <a:endParaRPr lang="en-US" sz="2400" dirty="0"/>
          </a:p>
        </p:txBody>
      </p:sp>
    </p:spTree>
    <p:extLst>
      <p:ext uri="{BB962C8B-B14F-4D97-AF65-F5344CB8AC3E}">
        <p14:creationId xmlns:p14="http://schemas.microsoft.com/office/powerpoint/2010/main" val="3583183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02" name="Rectangle 2"/>
          <p:cNvSpPr>
            <a:spLocks noChangeArrowheads="1"/>
          </p:cNvSpPr>
          <p:nvPr/>
        </p:nvSpPr>
        <p:spPr bwMode="auto">
          <a:xfrm>
            <a:off x="-76200" y="-7620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03" name="Text Box 3"/>
          <p:cNvSpPr txBox="1">
            <a:spLocks noChangeArrowheads="1"/>
          </p:cNvSpPr>
          <p:nvPr/>
        </p:nvSpPr>
        <p:spPr bwMode="auto">
          <a:xfrm>
            <a:off x="216794" y="705118"/>
            <a:ext cx="8763000" cy="2123658"/>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Consider a simple westerly flow (constant value of U)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Sinusoidal wave pattern in v is superimposed</a:t>
            </a:r>
          </a:p>
          <a:p>
            <a:pPr marL="0" marR="0" lvl="0" indent="0" algn="l" defTabSz="914400" rtl="0" eaLnBrk="0" fontAlgn="base" latinLnBrk="0" hangingPunct="0">
              <a:lnSpc>
                <a:spcPct val="100000"/>
              </a:lnSpc>
              <a:spcBef>
                <a:spcPct val="50000"/>
              </a:spcBef>
              <a:spcAft>
                <a:spcPct val="0"/>
              </a:spcAft>
              <a:buClrTx/>
              <a:buSzTx/>
              <a:buFontTx/>
              <a:buNone/>
              <a:tabLst/>
              <a:defRPr/>
            </a:pPr>
            <a:r>
              <a:rPr lang="en-US" sz="2400" dirty="0">
                <a:solidFill>
                  <a:srgbClr val="000000"/>
                </a:solidFill>
                <a:latin typeface="Arial"/>
              </a:rPr>
              <a:t>Wave assumed to propagate eastward at </a:t>
            </a:r>
            <a:r>
              <a:rPr lang="en-US" sz="2400" i="1" dirty="0">
                <a:solidFill>
                  <a:srgbClr val="000000"/>
                </a:solidFill>
                <a:latin typeface="Arial"/>
              </a:rPr>
              <a:t>phase speed </a:t>
            </a:r>
            <a:r>
              <a:rPr lang="en-US" sz="2400" dirty="0">
                <a:solidFill>
                  <a:srgbClr val="000000"/>
                </a:solidFill>
                <a:latin typeface="Arial"/>
              </a:rPr>
              <a:t>c</a:t>
            </a: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1177604" name="Rectangle 4"/>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nvGrpSpPr>
          <p:cNvPr id="2" name="Group 5"/>
          <p:cNvGrpSpPr>
            <a:grpSpLocks/>
          </p:cNvGrpSpPr>
          <p:nvPr/>
        </p:nvGrpSpPr>
        <p:grpSpPr bwMode="auto">
          <a:xfrm>
            <a:off x="304800" y="3810000"/>
            <a:ext cx="7924800" cy="2874963"/>
            <a:chOff x="1872" y="3888"/>
            <a:chExt cx="8208" cy="4528"/>
          </a:xfrm>
        </p:grpSpPr>
        <p:grpSp>
          <p:nvGrpSpPr>
            <p:cNvPr id="3" name="Group 6"/>
            <p:cNvGrpSpPr>
              <a:grpSpLocks/>
            </p:cNvGrpSpPr>
            <p:nvPr/>
          </p:nvGrpSpPr>
          <p:grpSpPr bwMode="auto">
            <a:xfrm>
              <a:off x="1872" y="3888"/>
              <a:ext cx="8208" cy="2258"/>
              <a:chOff x="1728" y="7362"/>
              <a:chExt cx="8208" cy="2258"/>
            </a:xfrm>
          </p:grpSpPr>
          <p:sp>
            <p:nvSpPr>
              <p:cNvPr id="1177607" name="Freeform 7"/>
              <p:cNvSpPr>
                <a:spLocks/>
              </p:cNvSpPr>
              <p:nvPr/>
            </p:nvSpPr>
            <p:spPr bwMode="auto">
              <a:xfrm>
                <a:off x="1728" y="7938"/>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08" name="Freeform 8"/>
              <p:cNvSpPr>
                <a:spLocks/>
              </p:cNvSpPr>
              <p:nvPr/>
            </p:nvSpPr>
            <p:spPr bwMode="auto">
              <a:xfrm>
                <a:off x="1728" y="7362"/>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nvGrpSpPr>
            <p:cNvPr id="4" name="Group 9"/>
            <p:cNvGrpSpPr>
              <a:grpSpLocks/>
            </p:cNvGrpSpPr>
            <p:nvPr/>
          </p:nvGrpSpPr>
          <p:grpSpPr bwMode="auto">
            <a:xfrm>
              <a:off x="1872" y="5184"/>
              <a:ext cx="8208" cy="3232"/>
              <a:chOff x="1728" y="8610"/>
              <a:chExt cx="8208" cy="3232"/>
            </a:xfrm>
          </p:grpSpPr>
          <p:sp>
            <p:nvSpPr>
              <p:cNvPr id="1177610" name="Freeform 10"/>
              <p:cNvSpPr>
                <a:spLocks/>
              </p:cNvSpPr>
              <p:nvPr/>
            </p:nvSpPr>
            <p:spPr bwMode="auto">
              <a:xfrm>
                <a:off x="1728" y="86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1" name="Freeform 11"/>
              <p:cNvSpPr>
                <a:spLocks/>
              </p:cNvSpPr>
              <p:nvPr/>
            </p:nvSpPr>
            <p:spPr bwMode="auto">
              <a:xfrm>
                <a:off x="1728" y="9234"/>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2" name="Freeform 12"/>
              <p:cNvSpPr>
                <a:spLocks/>
              </p:cNvSpPr>
              <p:nvPr/>
            </p:nvSpPr>
            <p:spPr bwMode="auto">
              <a:xfrm>
                <a:off x="1728" y="98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3" name="Line 13"/>
              <p:cNvSpPr>
                <a:spLocks noChangeShapeType="1"/>
              </p:cNvSpPr>
              <p:nvPr/>
            </p:nvSpPr>
            <p:spPr bwMode="auto">
              <a:xfrm>
                <a:off x="5616" y="8818"/>
                <a:ext cx="0" cy="3024"/>
              </a:xfrm>
              <a:prstGeom prst="line">
                <a:avLst/>
              </a:prstGeom>
              <a:noFill/>
              <a:ln w="57150">
                <a:solidFill>
                  <a:srgbClr val="000000"/>
                </a:solidFill>
                <a:prstDash val="lgDash"/>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sp>
        <p:nvSpPr>
          <p:cNvPr id="1177614" name="Rectangle 14"/>
          <p:cNvSpPr>
            <a:spLocks noChangeArrowheads="1"/>
          </p:cNvSpPr>
          <p:nvPr/>
        </p:nvSpPr>
        <p:spPr bwMode="auto">
          <a:xfrm>
            <a:off x="0" y="32146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77615" name="Object 15"/>
          <p:cNvGraphicFramePr>
            <a:graphicFrameLocks noChangeAspect="1"/>
          </p:cNvGraphicFramePr>
          <p:nvPr>
            <p:extLst>
              <p:ext uri="{D42A27DB-BD31-4B8C-83A1-F6EECF244321}">
                <p14:modId xmlns:p14="http://schemas.microsoft.com/office/powerpoint/2010/main" val="116708323"/>
              </p:ext>
            </p:extLst>
          </p:nvPr>
        </p:nvGraphicFramePr>
        <p:xfrm>
          <a:off x="2592634" y="2760371"/>
          <a:ext cx="3079750" cy="768350"/>
        </p:xfrm>
        <a:graphic>
          <a:graphicData uri="http://schemas.openxmlformats.org/presentationml/2006/ole">
            <mc:AlternateContent xmlns:mc="http://schemas.openxmlformats.org/markup-compatibility/2006">
              <mc:Choice xmlns:v="urn:schemas-microsoft-com:vml" Requires="v">
                <p:oleObj name="Equation" r:id="rId3" imgW="1714500" imgH="431800" progId="Equation.3">
                  <p:embed/>
                </p:oleObj>
              </mc:Choice>
              <mc:Fallback>
                <p:oleObj name="Equation" r:id="rId3" imgW="1714500" imgH="431800" progId="Equation.3">
                  <p:embed/>
                  <p:pic>
                    <p:nvPicPr>
                      <p:cNvPr id="1177615"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634" y="2760371"/>
                        <a:ext cx="3079750"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7616" name="Line 16"/>
          <p:cNvSpPr>
            <a:spLocks noChangeShapeType="1"/>
          </p:cNvSpPr>
          <p:nvPr/>
        </p:nvSpPr>
        <p:spPr bwMode="auto">
          <a:xfrm>
            <a:off x="16002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7" name="Line 17"/>
          <p:cNvSpPr>
            <a:spLocks noChangeShapeType="1"/>
          </p:cNvSpPr>
          <p:nvPr/>
        </p:nvSpPr>
        <p:spPr bwMode="auto">
          <a:xfrm>
            <a:off x="66294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8" name="Line 18"/>
          <p:cNvSpPr>
            <a:spLocks noChangeShapeType="1"/>
          </p:cNvSpPr>
          <p:nvPr/>
        </p:nvSpPr>
        <p:spPr bwMode="auto">
          <a:xfrm>
            <a:off x="1600200" y="4013200"/>
            <a:ext cx="5029200" cy="1588"/>
          </a:xfrm>
          <a:prstGeom prst="line">
            <a:avLst/>
          </a:prstGeom>
          <a:noFill/>
          <a:ln w="9525">
            <a:solidFill>
              <a:srgbClr val="000000"/>
            </a:solidFill>
            <a:round/>
            <a:headEnd type="triangl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9" name="Text Box 19"/>
          <p:cNvSpPr txBox="1">
            <a:spLocks noChangeArrowheads="1"/>
          </p:cNvSpPr>
          <p:nvPr/>
        </p:nvSpPr>
        <p:spPr bwMode="auto">
          <a:xfrm>
            <a:off x="3352800" y="3900488"/>
            <a:ext cx="1447800" cy="366712"/>
          </a:xfrm>
          <a:prstGeom prst="rect">
            <a:avLst/>
          </a:prstGeom>
          <a:solidFill>
            <a:srgbClr val="FFFFFF"/>
          </a:solid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Times New Roman" pitchFamily="18" charset="0"/>
                <a:ea typeface="+mn-ea"/>
                <a:cs typeface="+mn-cs"/>
              </a:rPr>
              <a:t>Wavelength = L</a:t>
            </a:r>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7620" name="Line 20"/>
          <p:cNvSpPr>
            <a:spLocks noChangeShapeType="1"/>
          </p:cNvSpPr>
          <p:nvPr/>
        </p:nvSpPr>
        <p:spPr bwMode="auto">
          <a:xfrm flipV="1">
            <a:off x="8305800" y="2971800"/>
            <a:ext cx="0" cy="838200"/>
          </a:xfrm>
          <a:prstGeom prst="line">
            <a:avLst/>
          </a:prstGeom>
          <a:noFill/>
          <a:ln w="9525">
            <a:solidFill>
              <a:schemeClr val="bg2"/>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21" name="Text Box 21"/>
          <p:cNvSpPr txBox="1">
            <a:spLocks noChangeArrowheads="1"/>
          </p:cNvSpPr>
          <p:nvPr/>
        </p:nvSpPr>
        <p:spPr bwMode="auto">
          <a:xfrm>
            <a:off x="8001000" y="3857625"/>
            <a:ext cx="838200" cy="409575"/>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north</a:t>
            </a: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7622" name="Text Box 22"/>
          <p:cNvSpPr txBox="1">
            <a:spLocks noChangeArrowheads="1"/>
          </p:cNvSpPr>
          <p:nvPr/>
        </p:nvSpPr>
        <p:spPr bwMode="auto">
          <a:xfrm>
            <a:off x="4608490" y="6061657"/>
            <a:ext cx="4535510" cy="830997"/>
          </a:xfrm>
          <a:prstGeom prst="rect">
            <a:avLst/>
          </a:prstGeom>
          <a:noFill/>
          <a:ln w="12700">
            <a:noFill/>
            <a:miter lim="800000"/>
            <a:headEnd/>
            <a:tailEnd/>
          </a:ln>
          <a:effectLst/>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Height (</a:t>
            </a:r>
            <a:r>
              <a:rPr lang="en-US" sz="2400" dirty="0">
                <a:solidFill>
                  <a:srgbClr val="000000"/>
                </a:solidFill>
                <a:latin typeface="Arial"/>
              </a:rPr>
              <a:t>s</a:t>
            </a:r>
            <a:r>
              <a:rPr kumimoji="0" lang="en-US" sz="2400" b="0" i="0" u="none" strike="noStrike" kern="1200" cap="none" spc="0" normalizeH="0" baseline="0" noProof="0" dirty="0" err="1">
                <a:ln>
                  <a:noFill/>
                </a:ln>
                <a:solidFill>
                  <a:srgbClr val="000000"/>
                </a:solidFill>
                <a:effectLst/>
                <a:uLnTx/>
                <a:uFillTx/>
                <a:latin typeface="Arial"/>
                <a:ea typeface="+mn-ea"/>
                <a:cs typeface="+mn-cs"/>
              </a:rPr>
              <a:t>treamfunction</a:t>
            </a:r>
            <a:r>
              <a:rPr kumimoji="0" lang="en-US" sz="2400" b="0" i="0" u="none" strike="noStrike" kern="1200" cap="none" spc="0" normalizeH="0" baseline="0" noProof="0" dirty="0">
                <a:ln>
                  <a:noFill/>
                </a:ln>
                <a:solidFill>
                  <a:srgbClr val="000000"/>
                </a:solidFill>
                <a:effectLst/>
                <a:uLnTx/>
                <a:uFillTx/>
                <a:latin typeface="Arial"/>
                <a:ea typeface="+mn-ea"/>
                <a:cs typeface="+mn-cs"/>
              </a:rPr>
              <a:t>) contours</a:t>
            </a:r>
          </a:p>
        </p:txBody>
      </p:sp>
      <p:sp>
        <p:nvSpPr>
          <p:cNvPr id="24" name="Title 1">
            <a:extLst>
              <a:ext uri="{FF2B5EF4-FFF2-40B4-BE49-F238E27FC236}">
                <a16:creationId xmlns:a16="http://schemas.microsoft.com/office/drawing/2014/main" id="{AE22B16B-1EEB-D04E-839E-48EE7265663B}"/>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a:ln>
                  <a:noFill/>
                </a:ln>
                <a:solidFill>
                  <a:sysClr val="windowText" lastClr="000000"/>
                </a:solidFill>
                <a:effectLst/>
                <a:uLnTx/>
                <a:uFillTx/>
                <a:latin typeface="Calibri"/>
                <a:ea typeface="+mj-ea"/>
                <a:cs typeface="+mj-cs"/>
              </a:rPr>
              <a:t>Rossby waves: background</a:t>
            </a:r>
            <a:endParaRPr kumimoji="0" lang="en-US" sz="4400" b="0" i="0" u="none" strike="noStrike" kern="1200" cap="none" spc="0" normalizeH="0" baseline="0" noProof="0" dirty="0">
              <a:ln>
                <a:noFill/>
              </a:ln>
              <a:solidFill>
                <a:sysClr val="windowText" lastClr="000000"/>
              </a:solidFill>
              <a:effectLst/>
              <a:uLnTx/>
              <a:uFillTx/>
              <a:latin typeface="Calibri"/>
              <a:ea typeface="+mj-ea"/>
              <a:cs typeface="+mj-cs"/>
            </a:endParaRPr>
          </a:p>
        </p:txBody>
      </p:sp>
    </p:spTree>
    <p:extLst>
      <p:ext uri="{BB962C8B-B14F-4D97-AF65-F5344CB8AC3E}">
        <p14:creationId xmlns:p14="http://schemas.microsoft.com/office/powerpoint/2010/main" val="2257314638"/>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AS_UNIQUEID" val="14"/>
</p:tagLst>
</file>

<file path=ppt/tags/tag10.xml><?xml version="1.0" encoding="utf-8"?>
<p:tagLst xmlns:a="http://schemas.openxmlformats.org/drawingml/2006/main" xmlns:r="http://schemas.openxmlformats.org/officeDocument/2006/relationships" xmlns:p="http://schemas.openxmlformats.org/presentationml/2006/main">
  <p:tag name="AS_UNIQUEID" val="14"/>
</p:tagLst>
</file>

<file path=ppt/tags/tag11.xml><?xml version="1.0" encoding="utf-8"?>
<p:tagLst xmlns:a="http://schemas.openxmlformats.org/drawingml/2006/main" xmlns:r="http://schemas.openxmlformats.org/officeDocument/2006/relationships" xmlns:p="http://schemas.openxmlformats.org/presentationml/2006/main">
  <p:tag name="AS_UNIQUEID" val="15"/>
</p:tagLst>
</file>

<file path=ppt/tags/tag12.xml><?xml version="1.0" encoding="utf-8"?>
<p:tagLst xmlns:a="http://schemas.openxmlformats.org/drawingml/2006/main" xmlns:r="http://schemas.openxmlformats.org/officeDocument/2006/relationships" xmlns:p="http://schemas.openxmlformats.org/presentationml/2006/main">
  <p:tag name="AS_UNIQUEID" val="16"/>
</p:tagLst>
</file>

<file path=ppt/tags/tag2.xml><?xml version="1.0" encoding="utf-8"?>
<p:tagLst xmlns:a="http://schemas.openxmlformats.org/drawingml/2006/main" xmlns:r="http://schemas.openxmlformats.org/officeDocument/2006/relationships" xmlns:p="http://schemas.openxmlformats.org/presentationml/2006/main">
  <p:tag name="AS_UNIQUEID" val="15"/>
</p:tagLst>
</file>

<file path=ppt/tags/tag3.xml><?xml version="1.0" encoding="utf-8"?>
<p:tagLst xmlns:a="http://schemas.openxmlformats.org/drawingml/2006/main" xmlns:r="http://schemas.openxmlformats.org/officeDocument/2006/relationships" xmlns:p="http://schemas.openxmlformats.org/presentationml/2006/main">
  <p:tag name="AS_UNIQUEID" val="16"/>
</p:tagLst>
</file>

<file path=ppt/tags/tag4.xml><?xml version="1.0" encoding="utf-8"?>
<p:tagLst xmlns:a="http://schemas.openxmlformats.org/drawingml/2006/main" xmlns:r="http://schemas.openxmlformats.org/officeDocument/2006/relationships" xmlns:p="http://schemas.openxmlformats.org/presentationml/2006/main">
  <p:tag name="AS_UNIQUEID" val="14"/>
</p:tagLst>
</file>

<file path=ppt/tags/tag5.xml><?xml version="1.0" encoding="utf-8"?>
<p:tagLst xmlns:a="http://schemas.openxmlformats.org/drawingml/2006/main" xmlns:r="http://schemas.openxmlformats.org/officeDocument/2006/relationships" xmlns:p="http://schemas.openxmlformats.org/presentationml/2006/main">
  <p:tag name="AS_UNIQUEID" val="15"/>
</p:tagLst>
</file>

<file path=ppt/tags/tag6.xml><?xml version="1.0" encoding="utf-8"?>
<p:tagLst xmlns:a="http://schemas.openxmlformats.org/drawingml/2006/main" xmlns:r="http://schemas.openxmlformats.org/officeDocument/2006/relationships" xmlns:p="http://schemas.openxmlformats.org/presentationml/2006/main">
  <p:tag name="AS_UNIQUEID" val="16"/>
</p:tagLst>
</file>

<file path=ppt/tags/tag7.xml><?xml version="1.0" encoding="utf-8"?>
<p:tagLst xmlns:a="http://schemas.openxmlformats.org/drawingml/2006/main" xmlns:r="http://schemas.openxmlformats.org/officeDocument/2006/relationships" xmlns:p="http://schemas.openxmlformats.org/presentationml/2006/main">
  <p:tag name="AS_UNIQUEID" val="14"/>
</p:tagLst>
</file>

<file path=ppt/tags/tag8.xml><?xml version="1.0" encoding="utf-8"?>
<p:tagLst xmlns:a="http://schemas.openxmlformats.org/drawingml/2006/main" xmlns:r="http://schemas.openxmlformats.org/officeDocument/2006/relationships" xmlns:p="http://schemas.openxmlformats.org/presentationml/2006/main">
  <p:tag name="AS_UNIQUEID" val="15"/>
</p:tagLst>
</file>

<file path=ppt/tags/tag9.xml><?xml version="1.0" encoding="utf-8"?>
<p:tagLst xmlns:a="http://schemas.openxmlformats.org/drawingml/2006/main" xmlns:r="http://schemas.openxmlformats.org/officeDocument/2006/relationships" xmlns:p="http://schemas.openxmlformats.org/presentationml/2006/main">
  <p:tag name="AS_UNIQUEID" val="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3_Office Theme">
  <a:themeElements>
    <a:clrScheme name="13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3_Office Theme">
      <a:majorFont>
        <a:latin typeface="Times New Roman"/>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13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13131</TotalTime>
  <Words>1985</Words>
  <Application>Microsoft Macintosh PowerPoint</Application>
  <PresentationFormat>On-screen Show (4:3)</PresentationFormat>
  <Paragraphs>175</Paragraphs>
  <Slides>28</Slides>
  <Notes>13</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28</vt:i4>
      </vt:variant>
    </vt:vector>
  </HeadingPairs>
  <TitlesOfParts>
    <vt:vector size="41" baseType="lpstr">
      <vt:lpstr>Arial</vt:lpstr>
      <vt:lpstr>Calibri</vt:lpstr>
      <vt:lpstr>Cambria Math</vt:lpstr>
      <vt:lpstr>Helvetica</vt:lpstr>
      <vt:lpstr>Math1</vt:lpstr>
      <vt:lpstr>Symbol</vt:lpstr>
      <vt:lpstr>Times New Roman</vt:lpstr>
      <vt:lpstr>Wingdings</vt:lpstr>
      <vt:lpstr>Office Theme</vt:lpstr>
      <vt:lpstr>3_Office Theme</vt:lpstr>
      <vt:lpstr>Contemporary</vt:lpstr>
      <vt:lpstr>13_Office Theme</vt:lpstr>
      <vt:lpstr>Equation</vt:lpstr>
      <vt:lpstr>Absolute vorticity and planetary Rossby waves </vt:lpstr>
      <vt:lpstr>Re(exp(i  (kx-wt)  )) = Re(exp(ik  (x-ct)  ))</vt:lpstr>
      <vt:lpstr>PowerPoint Presentation</vt:lpstr>
      <vt:lpstr>PowerPoint Presentation</vt:lpstr>
      <vt:lpstr>PowerPoint Presentation</vt:lpstr>
      <vt:lpstr>PowerPoint Presentation</vt:lpstr>
      <vt:lpstr>Conservation of absolute vorticity: how?</vt:lpstr>
      <vt:lpstr>Relative, planetary, and absolute vorticity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stationary Rossby waves: long waves</vt:lpstr>
      <vt:lpstr>PowerPoint Presentation</vt:lpstr>
      <vt:lpstr>PowerPoint Presentation</vt:lpstr>
      <vt:lpstr>midlatitude Rossby waves review</vt:lpstr>
      <vt:lpstr>PowerPoint Presentation</vt:lpstr>
      <vt:lpstr>PowerPoint Presentation</vt:lpstr>
      <vt:lpstr>PowerPoint Presentation</vt:lpstr>
      <vt:lpstr>PowerPoint Presentation</vt:lpstr>
      <vt:lpstr>PowerPoint Presentation</vt:lpstr>
      <vt:lpstr>PowerPoint Presentation</vt:lpstr>
      <vt:lpstr>2. Make time-longitude plots, find a Rossby wave group velocity event</vt:lpstr>
      <vt:lpstr>Edit the dates: time-lon book plot </vt:lpstr>
      <vt:lpstr>Edit the dates: northern hemisphere Z’500 map for a given day</vt:lpstr>
    </vt:vector>
  </TitlesOfParts>
  <Manager/>
  <Company>univ of miami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ATM 407 Weather Analysis Lab 3: vorticity</dc:title>
  <dc:subject>MSC 407</dc:subject>
  <dc:creator>brian mapes</dc:creator>
  <cp:keywords/>
  <dc:description/>
  <cp:lastModifiedBy>Mapes, Brian Earle</cp:lastModifiedBy>
  <cp:revision>139</cp:revision>
  <cp:lastPrinted>2012-08-29T23:34:08Z</cp:lastPrinted>
  <dcterms:created xsi:type="dcterms:W3CDTF">2014-09-16T19:28:04Z</dcterms:created>
  <dcterms:modified xsi:type="dcterms:W3CDTF">2023-11-27T17:41:17Z</dcterms:modified>
  <cp:category/>
</cp:coreProperties>
</file>